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38"/>
  </p:notesMasterIdLst>
  <p:sldIdLst>
    <p:sldId id="256" r:id="rId2"/>
    <p:sldId id="260" r:id="rId3"/>
    <p:sldId id="258" r:id="rId4"/>
    <p:sldId id="259" r:id="rId5"/>
    <p:sldId id="261" r:id="rId6"/>
    <p:sldId id="263" r:id="rId7"/>
    <p:sldId id="264" r:id="rId8"/>
    <p:sldId id="265" r:id="rId9"/>
    <p:sldId id="266" r:id="rId10"/>
    <p:sldId id="267" r:id="rId11"/>
    <p:sldId id="274" r:id="rId12"/>
    <p:sldId id="276" r:id="rId13"/>
    <p:sldId id="272" r:id="rId14"/>
    <p:sldId id="301" r:id="rId15"/>
    <p:sldId id="303" r:id="rId16"/>
    <p:sldId id="279" r:id="rId17"/>
    <p:sldId id="302" r:id="rId18"/>
    <p:sldId id="281" r:id="rId19"/>
    <p:sldId id="299" r:id="rId20"/>
    <p:sldId id="304" r:id="rId21"/>
    <p:sldId id="305" r:id="rId22"/>
    <p:sldId id="306" r:id="rId23"/>
    <p:sldId id="300" r:id="rId24"/>
    <p:sldId id="295" r:id="rId25"/>
    <p:sldId id="297" r:id="rId26"/>
    <p:sldId id="298" r:id="rId27"/>
    <p:sldId id="308" r:id="rId28"/>
    <p:sldId id="280" r:id="rId29"/>
    <p:sldId id="309" r:id="rId30"/>
    <p:sldId id="310" r:id="rId31"/>
    <p:sldId id="307" r:id="rId32"/>
    <p:sldId id="286" r:id="rId33"/>
    <p:sldId id="287" r:id="rId34"/>
    <p:sldId id="289" r:id="rId35"/>
    <p:sldId id="290" r:id="rId36"/>
    <p:sldId id="273" r:id="rId37"/>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0099"/>
    <a:srgbClr val="0066FF"/>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57" autoAdjust="0"/>
    <p:restoredTop sz="82905" autoAdjust="0"/>
  </p:normalViewPr>
  <p:slideViewPr>
    <p:cSldViewPr>
      <p:cViewPr varScale="1">
        <p:scale>
          <a:sx n="58" d="100"/>
          <a:sy n="58" d="100"/>
        </p:scale>
        <p:origin x="708"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atin typeface="Times New Roman" panose="02020603050405020304" pitchFamily="18" charset="0"/>
              </a:defRPr>
            </a:lvl1pPr>
          </a:lstStyle>
          <a:p>
            <a:pPr>
              <a:defRPr/>
            </a:pPr>
            <a:endParaRPr lang="en-US" altLang="zh-CN"/>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atin typeface="Times New Roman" panose="02020603050405020304" pitchFamily="18" charset="0"/>
              </a:defRPr>
            </a:lvl1pPr>
          </a:lstStyle>
          <a:p>
            <a:pPr>
              <a:defRPr/>
            </a:pPr>
            <a:endParaRPr lang="en-US" altLang="zh-CN"/>
          </a:p>
        </p:txBody>
      </p:sp>
      <p:sp>
        <p:nvSpPr>
          <p:cNvPr id="3076"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atin typeface="Times New Roman" panose="02020603050405020304" pitchFamily="18"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defRPr>
            </a:lvl1pPr>
          </a:lstStyle>
          <a:p>
            <a:pPr>
              <a:defRPr/>
            </a:pPr>
            <a:fld id="{C01E17ED-02E2-4D17-A6A9-0A6001E016F7}" type="slidenum">
              <a:rPr lang="en-US" altLang="zh-CN"/>
              <a:pPr>
                <a:defRPr/>
              </a:pPr>
              <a:t>‹#›</a:t>
            </a:fld>
            <a:endParaRPr lang="en-US" altLang="zh-CN"/>
          </a:p>
        </p:txBody>
      </p:sp>
    </p:spTree>
    <p:extLst>
      <p:ext uri="{BB962C8B-B14F-4D97-AF65-F5344CB8AC3E}">
        <p14:creationId xmlns:p14="http://schemas.microsoft.com/office/powerpoint/2010/main" val="623627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81A89DC-C754-4CB1-BEC8-980E84F40C7E}" type="slidenum">
              <a:rPr lang="en-US" altLang="zh-CN" sz="1200">
                <a:latin typeface="Times New Roman" panose="02020603050405020304" pitchFamily="18" charset="0"/>
              </a:rPr>
              <a:pPr/>
              <a:t>3</a:t>
            </a:fld>
            <a:endParaRPr lang="en-US" altLang="zh-CN" sz="1200">
              <a:latin typeface="Times New Roman" panose="02020603050405020304" pitchFamily="18" charset="0"/>
            </a:endParaRPr>
          </a:p>
        </p:txBody>
      </p:sp>
      <p:sp>
        <p:nvSpPr>
          <p:cNvPr id="7171" name="Rectangle 2"/>
          <p:cNvSpPr>
            <a:spLocks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algn="just" eaLnBrk="1" hangingPunct="1"/>
            <a:r>
              <a:rPr lang="en-US" altLang="zh-CN" dirty="0" smtClean="0"/>
              <a:t>EDA</a:t>
            </a:r>
            <a:r>
              <a:rPr lang="zh-CN" altLang="en-US" dirty="0" smtClean="0"/>
              <a:t>工程方法学是计算机科学衍生出的众多学科</a:t>
            </a:r>
            <a:r>
              <a:rPr lang="zh-CN" altLang="en-US" dirty="0" smtClean="0"/>
              <a:t>中的</a:t>
            </a:r>
            <a:r>
              <a:rPr lang="zh-CN" altLang="en-US" dirty="0" smtClean="0"/>
              <a:t>一门关于电子设计自动化的学科</a:t>
            </a:r>
            <a:r>
              <a:rPr lang="en-US" altLang="zh-CN" dirty="0" smtClean="0"/>
              <a:t>,</a:t>
            </a:r>
            <a:r>
              <a:rPr lang="zh-CN" altLang="en-US" dirty="0" smtClean="0"/>
              <a:t>是信息产业发展的核心技术之一，对微电子技术的发展起到推波助澜的作用</a:t>
            </a:r>
          </a:p>
          <a:p>
            <a:pPr eaLnBrk="1" hangingPunct="1"/>
            <a:endParaRPr lang="en-US" altLang="zh-CN" dirty="0" smtClean="0"/>
          </a:p>
        </p:txBody>
      </p:sp>
    </p:spTree>
    <p:extLst>
      <p:ext uri="{BB962C8B-B14F-4D97-AF65-F5344CB8AC3E}">
        <p14:creationId xmlns:p14="http://schemas.microsoft.com/office/powerpoint/2010/main" val="292767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9380421-1BDF-4835-9E0D-A79865EA28A4}" type="slidenum">
              <a:rPr lang="en-US" altLang="zh-CN" sz="1200">
                <a:latin typeface="Times New Roman" panose="02020603050405020304" pitchFamily="18" charset="0"/>
              </a:rPr>
              <a:pPr/>
              <a:t>20</a:t>
            </a:fld>
            <a:endParaRPr lang="en-US" altLang="zh-CN" sz="1200">
              <a:latin typeface="Times New Roman" panose="02020603050405020304" pitchFamily="18" charset="0"/>
            </a:endParaRPr>
          </a:p>
        </p:txBody>
      </p:sp>
      <p:sp>
        <p:nvSpPr>
          <p:cNvPr id="33795" name="Rectangle 2"/>
          <p:cNvSpPr>
            <a:spLocks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r>
              <a:rPr lang="zh-CN" altLang="en-US" smtClean="0"/>
              <a:t>为了向</a:t>
            </a:r>
            <a:r>
              <a:rPr lang="en-US" altLang="zh-CN" smtClean="0"/>
              <a:t>Ultiboard</a:t>
            </a:r>
            <a:r>
              <a:rPr lang="zh-CN" altLang="en-US" smtClean="0"/>
              <a:t>传送数据，在绘制仿真原理图时应该注意</a:t>
            </a:r>
            <a:r>
              <a:rPr lang="en-US" altLang="zh-CN" smtClean="0">
                <a:sym typeface="Wingdings" panose="05000000000000000000" pitchFamily="2" charset="2"/>
              </a:rPr>
              <a:t>: (1)</a:t>
            </a:r>
            <a:r>
              <a:rPr lang="zh-CN" altLang="en-US" smtClean="0">
                <a:sym typeface="Wingdings" panose="05000000000000000000" pitchFamily="2" charset="2"/>
              </a:rPr>
              <a:t>所有元件均应采用真实元件否则无法传送</a:t>
            </a:r>
            <a:r>
              <a:rPr lang="en-US" altLang="zh-CN" smtClean="0">
                <a:sym typeface="Wingdings" panose="05000000000000000000" pitchFamily="2" charset="2"/>
              </a:rPr>
              <a:t>(2)</a:t>
            </a:r>
            <a:r>
              <a:rPr lang="zh-CN" altLang="en-US" smtClean="0">
                <a:sym typeface="Wingdings" panose="05000000000000000000" pitchFamily="2" charset="2"/>
              </a:rPr>
              <a:t>电源</a:t>
            </a:r>
            <a:r>
              <a:rPr lang="en-US" altLang="zh-CN" smtClean="0">
                <a:sym typeface="Wingdings" panose="05000000000000000000" pitchFamily="2" charset="2"/>
              </a:rPr>
              <a:t>/</a:t>
            </a:r>
            <a:r>
              <a:rPr lang="zh-CN" altLang="en-US" smtClean="0">
                <a:sym typeface="Wingdings" panose="05000000000000000000" pitchFamily="2" charset="2"/>
              </a:rPr>
              <a:t>信号源类元件均为虚拟元件实际需外接，用连接器作为印制板上的输入输出端子</a:t>
            </a:r>
            <a:r>
              <a:rPr lang="en-US" altLang="zh-CN" smtClean="0">
                <a:sym typeface="Wingdings" panose="05000000000000000000" pitchFamily="2" charset="2"/>
              </a:rPr>
              <a:t>(3) Multisim</a:t>
            </a:r>
            <a:r>
              <a:rPr lang="zh-CN" altLang="en-US" smtClean="0">
                <a:sym typeface="Wingdings" panose="05000000000000000000" pitchFamily="2" charset="2"/>
              </a:rPr>
              <a:t>向</a:t>
            </a:r>
            <a:r>
              <a:rPr lang="en-US" altLang="zh-CN" smtClean="0"/>
              <a:t>Ultiboard</a:t>
            </a:r>
            <a:r>
              <a:rPr lang="zh-CN" altLang="en-US" smtClean="0"/>
              <a:t>传送后注意检查是否缺少元件或者是封装是否正确</a:t>
            </a:r>
          </a:p>
        </p:txBody>
      </p:sp>
    </p:spTree>
    <p:extLst>
      <p:ext uri="{BB962C8B-B14F-4D97-AF65-F5344CB8AC3E}">
        <p14:creationId xmlns:p14="http://schemas.microsoft.com/office/powerpoint/2010/main" val="137396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169F986-D0CB-434F-94DE-24A9835E8A90}" type="slidenum">
              <a:rPr lang="en-US" altLang="zh-CN" sz="1200">
                <a:latin typeface="Times New Roman" panose="02020603050405020304" pitchFamily="18" charset="0"/>
              </a:rPr>
              <a:pPr/>
              <a:t>28</a:t>
            </a:fld>
            <a:endParaRPr lang="en-US" altLang="zh-CN" sz="1200">
              <a:latin typeface="Times New Roman" panose="02020603050405020304" pitchFamily="18" charset="0"/>
            </a:endParaRPr>
          </a:p>
        </p:txBody>
      </p:sp>
      <p:sp>
        <p:nvSpPr>
          <p:cNvPr id="43011" name="Rectangle 2"/>
          <p:cNvSpPr>
            <a:spLocks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r>
              <a:rPr lang="zh-CN" altLang="en-US" smtClean="0"/>
              <a:t>从电路原理图上，我们知道它是声控、光控、磁控机电一体化的电工玩具。主要工作原理：利用</a:t>
            </a:r>
            <a:r>
              <a:rPr lang="en-US" altLang="zh-CN" smtClean="0"/>
              <a:t>555</a:t>
            </a:r>
            <a:r>
              <a:rPr lang="zh-CN" altLang="en-US" smtClean="0"/>
              <a:t>单稳态触发器，在三种不同的控制方法下，均给以低电平出发，促使电机转动，从而达到机器猫停走的目的。即：拍手即走，光照即走、磁铁靠近即走，但都只是持续一段时间后就会停下，再满足其中以条件时将继续行走</a:t>
            </a:r>
          </a:p>
        </p:txBody>
      </p:sp>
    </p:spTree>
    <p:extLst>
      <p:ext uri="{BB962C8B-B14F-4D97-AF65-F5344CB8AC3E}">
        <p14:creationId xmlns:p14="http://schemas.microsoft.com/office/powerpoint/2010/main" val="14098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EF61A2F-F222-4388-A0AE-8F31236CCB63}" type="slidenum">
              <a:rPr lang="en-US" altLang="zh-CN" sz="1200">
                <a:latin typeface="Times New Roman" panose="02020603050405020304" pitchFamily="18" charset="0"/>
              </a:rPr>
              <a:pPr/>
              <a:t>4</a:t>
            </a:fld>
            <a:endParaRPr lang="en-US" altLang="zh-CN" sz="1200">
              <a:latin typeface="Times New Roman" panose="02020603050405020304" pitchFamily="18" charset="0"/>
            </a:endParaRPr>
          </a:p>
        </p:txBody>
      </p:sp>
      <p:sp>
        <p:nvSpPr>
          <p:cNvPr id="9219" name="Rectangle 2"/>
          <p:cNvSpPr>
            <a:spLocks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lnSpc>
                <a:spcPct val="90000"/>
              </a:lnSpc>
            </a:pPr>
            <a:r>
              <a:rPr lang="zh-CN" altLang="en-US" sz="1000" smtClean="0"/>
              <a:t>可编程逻辑芯片与上述掩膜</a:t>
            </a:r>
            <a:r>
              <a:rPr lang="en-US" altLang="zh-CN" sz="1000" smtClean="0"/>
              <a:t>ASIC</a:t>
            </a:r>
            <a:r>
              <a:rPr lang="zh-CN" altLang="en-US" sz="1000" smtClean="0"/>
              <a:t>的不同之处在于：设计人员完成版图设计后，在实验 室内就可以烧制出自己的芯片</a:t>
            </a:r>
            <a:r>
              <a:rPr lang="en-US" altLang="zh-CN" sz="1000" smtClean="0"/>
              <a:t>,</a:t>
            </a:r>
            <a:r>
              <a:rPr lang="zh-CN" altLang="en-US" sz="1000" smtClean="0"/>
              <a:t>无须</a:t>
            </a:r>
            <a:r>
              <a:rPr lang="en-US" altLang="zh-CN" sz="1000" smtClean="0"/>
              <a:t>IC</a:t>
            </a:r>
            <a:r>
              <a:rPr lang="zh-CN" altLang="en-US" sz="1000" smtClean="0"/>
              <a:t>厂家的参与，大大缩短了开发周期。 </a:t>
            </a:r>
            <a:r>
              <a:rPr lang="en-US" altLang="zh-CN" sz="1000" smtClean="0"/>
              <a:t>---- </a:t>
            </a:r>
            <a:r>
              <a:rPr lang="zh-CN" altLang="en-US" sz="1000" smtClean="0"/>
              <a:t>可编程逻辑器件自七十年代以来，经历了</a:t>
            </a:r>
            <a:r>
              <a:rPr lang="en-US" altLang="zh-CN" sz="1000" smtClean="0"/>
              <a:t>PAL</a:t>
            </a:r>
            <a:r>
              <a:rPr lang="zh-CN" altLang="en-US" sz="1000" smtClean="0"/>
              <a:t>、</a:t>
            </a:r>
            <a:r>
              <a:rPr lang="en-US" altLang="zh-CN" sz="1000" smtClean="0"/>
              <a:t>GAL</a:t>
            </a:r>
            <a:r>
              <a:rPr lang="zh-CN" altLang="en-US" sz="1000" smtClean="0"/>
              <a:t>、</a:t>
            </a:r>
            <a:r>
              <a:rPr lang="en-US" altLang="zh-CN" sz="1000" smtClean="0"/>
              <a:t>CPLD</a:t>
            </a:r>
            <a:r>
              <a:rPr lang="zh-CN" altLang="en-US" sz="1000" smtClean="0"/>
              <a:t>、</a:t>
            </a:r>
            <a:r>
              <a:rPr lang="en-US" altLang="zh-CN" sz="1000" smtClean="0"/>
              <a:t>FPGA</a:t>
            </a:r>
            <a:r>
              <a:rPr lang="zh-CN" altLang="en-US" sz="1000" smtClean="0"/>
              <a:t>几个发展阶段，其中 </a:t>
            </a:r>
            <a:r>
              <a:rPr lang="en-US" altLang="zh-CN" sz="1000" smtClean="0"/>
              <a:t>CPLD/FPGA</a:t>
            </a:r>
            <a:r>
              <a:rPr lang="zh-CN" altLang="en-US" sz="1000" smtClean="0"/>
              <a:t>属高密度可编程逻辑器件，目前集成度已高达</a:t>
            </a:r>
            <a:r>
              <a:rPr lang="en-US" altLang="zh-CN" sz="1000" smtClean="0"/>
              <a:t>200</a:t>
            </a:r>
            <a:r>
              <a:rPr lang="zh-CN" altLang="en-US" sz="1000" smtClean="0"/>
              <a:t>万门</a:t>
            </a:r>
            <a:r>
              <a:rPr lang="en-US" altLang="zh-CN" sz="1000" smtClean="0"/>
              <a:t>/</a:t>
            </a:r>
            <a:r>
              <a:rPr lang="zh-CN" altLang="en-US" sz="1000" smtClean="0"/>
              <a:t>片，它将掩膜</a:t>
            </a:r>
            <a:r>
              <a:rPr lang="en-US" altLang="zh-CN" sz="1000" smtClean="0"/>
              <a:t>ASIC</a:t>
            </a:r>
            <a:r>
              <a:rPr lang="zh-CN" altLang="en-US" sz="1000" smtClean="0"/>
              <a:t>集成度高的 优点和可编程逻辑器件设计生产方便的特点结合在一起，特别适合于样品研制或小批量产品开发， 使产品能以最快的速度上市，而当市场扩大时，它可以很容易的转由掩膜</a:t>
            </a:r>
            <a:r>
              <a:rPr lang="en-US" altLang="zh-CN" sz="1000" smtClean="0"/>
              <a:t>ASIC</a:t>
            </a:r>
            <a:r>
              <a:rPr lang="zh-CN" altLang="en-US" sz="1000" smtClean="0"/>
              <a:t>实现，因此开发风 险也大为降低。 </a:t>
            </a:r>
            <a:r>
              <a:rPr lang="en-US" altLang="zh-CN" sz="1000" smtClean="0"/>
              <a:t>---- </a:t>
            </a:r>
            <a:r>
              <a:rPr lang="zh-CN" altLang="en-US" sz="1000" smtClean="0"/>
              <a:t>上述</a:t>
            </a:r>
            <a:r>
              <a:rPr lang="en-US" altLang="zh-CN" sz="1000" smtClean="0"/>
              <a:t>ASIC</a:t>
            </a:r>
            <a:r>
              <a:rPr lang="zh-CN" altLang="en-US" sz="1000" smtClean="0"/>
              <a:t>芯片，尤其是</a:t>
            </a:r>
            <a:r>
              <a:rPr lang="en-US" altLang="zh-CN" sz="1000" smtClean="0"/>
              <a:t>CPLD/FPGA</a:t>
            </a:r>
            <a:r>
              <a:rPr lang="zh-CN" altLang="en-US" sz="1000" smtClean="0"/>
              <a:t>器件，已成为现代高层次电子设计方法的实现载 体。</a:t>
            </a:r>
            <a:br>
              <a:rPr lang="zh-CN" altLang="en-US" sz="1000" smtClean="0"/>
            </a:br>
            <a:r>
              <a:rPr lang="zh-CN" altLang="en-US" sz="1000" smtClean="0"/>
              <a:t/>
            </a:r>
            <a:br>
              <a:rPr lang="zh-CN" altLang="en-US" sz="1000" smtClean="0"/>
            </a:br>
            <a:r>
              <a:rPr lang="zh-CN" altLang="en-US" sz="1000" smtClean="0"/>
              <a:t>可编程逻辑芯片与上述掩膜</a:t>
            </a:r>
            <a:r>
              <a:rPr lang="en-US" altLang="zh-CN" sz="1000" smtClean="0"/>
              <a:t>ASIC</a:t>
            </a:r>
            <a:r>
              <a:rPr lang="zh-CN" altLang="en-US" sz="1000" smtClean="0"/>
              <a:t>的不同之处在于：设计人员完成版图设计后，在实验 室内就可以烧制出自己的芯片</a:t>
            </a:r>
            <a:r>
              <a:rPr lang="en-US" altLang="zh-CN" sz="1000" smtClean="0"/>
              <a:t>,</a:t>
            </a:r>
            <a:r>
              <a:rPr lang="zh-CN" altLang="en-US" sz="1000" smtClean="0"/>
              <a:t>无须</a:t>
            </a:r>
            <a:r>
              <a:rPr lang="en-US" altLang="zh-CN" sz="1000" smtClean="0"/>
              <a:t>IC</a:t>
            </a:r>
            <a:r>
              <a:rPr lang="zh-CN" altLang="en-US" sz="1000" smtClean="0"/>
              <a:t>厂家的参与，大大缩短了开发周期。 </a:t>
            </a:r>
            <a:r>
              <a:rPr lang="en-US" altLang="zh-CN" sz="1000" smtClean="0"/>
              <a:t>---- </a:t>
            </a:r>
            <a:r>
              <a:rPr lang="zh-CN" altLang="en-US" sz="1000" smtClean="0"/>
              <a:t>可编程逻辑器件自七十年代以来，经历了</a:t>
            </a:r>
            <a:r>
              <a:rPr lang="en-US" altLang="zh-CN" sz="1000" smtClean="0"/>
              <a:t>PAL</a:t>
            </a:r>
            <a:r>
              <a:rPr lang="zh-CN" altLang="en-US" sz="1000" smtClean="0"/>
              <a:t>、</a:t>
            </a:r>
            <a:r>
              <a:rPr lang="en-US" altLang="zh-CN" sz="1000" smtClean="0"/>
              <a:t>GAL</a:t>
            </a:r>
            <a:r>
              <a:rPr lang="zh-CN" altLang="en-US" sz="1000" smtClean="0"/>
              <a:t>、</a:t>
            </a:r>
            <a:r>
              <a:rPr lang="en-US" altLang="zh-CN" sz="1000" smtClean="0"/>
              <a:t>CPLD</a:t>
            </a:r>
            <a:r>
              <a:rPr lang="zh-CN" altLang="en-US" sz="1000" smtClean="0"/>
              <a:t>、</a:t>
            </a:r>
            <a:r>
              <a:rPr lang="en-US" altLang="zh-CN" sz="1000" smtClean="0"/>
              <a:t>FPGA</a:t>
            </a:r>
            <a:r>
              <a:rPr lang="zh-CN" altLang="en-US" sz="1000" smtClean="0"/>
              <a:t>几个发展阶段，其中 </a:t>
            </a:r>
            <a:r>
              <a:rPr lang="en-US" altLang="zh-CN" sz="1000" smtClean="0"/>
              <a:t>CPLD/FPGA</a:t>
            </a:r>
            <a:r>
              <a:rPr lang="zh-CN" altLang="en-US" sz="1000" smtClean="0"/>
              <a:t>属高密度可编程逻辑器件，目前集成度已高达</a:t>
            </a:r>
            <a:r>
              <a:rPr lang="en-US" altLang="zh-CN" sz="1000" smtClean="0"/>
              <a:t>200</a:t>
            </a:r>
            <a:r>
              <a:rPr lang="zh-CN" altLang="en-US" sz="1000" smtClean="0"/>
              <a:t>万门</a:t>
            </a:r>
            <a:r>
              <a:rPr lang="en-US" altLang="zh-CN" sz="1000" smtClean="0"/>
              <a:t>/</a:t>
            </a:r>
            <a:r>
              <a:rPr lang="zh-CN" altLang="en-US" sz="1000" smtClean="0"/>
              <a:t>片，它将掩膜</a:t>
            </a:r>
            <a:r>
              <a:rPr lang="en-US" altLang="zh-CN" sz="1000" smtClean="0"/>
              <a:t>ASIC</a:t>
            </a:r>
            <a:r>
              <a:rPr lang="zh-CN" altLang="en-US" sz="1000" smtClean="0"/>
              <a:t>集成度高的 优点和可编程逻辑器件设计生产方便的特点结合在一起，特别适合于样品研制或小批量产品开发， 使产品能以最快的速度上市，而当市场扩大时，它可以很容易的转由掩膜</a:t>
            </a:r>
            <a:r>
              <a:rPr lang="en-US" altLang="zh-CN" sz="1000" smtClean="0"/>
              <a:t>ASIC</a:t>
            </a:r>
            <a:r>
              <a:rPr lang="zh-CN" altLang="en-US" sz="1000" smtClean="0"/>
              <a:t>实现，因此开发风 险也大为降低。 </a:t>
            </a:r>
            <a:r>
              <a:rPr lang="en-US" altLang="zh-CN" sz="1000" smtClean="0"/>
              <a:t>---- </a:t>
            </a:r>
            <a:r>
              <a:rPr lang="zh-CN" altLang="en-US" sz="1000" smtClean="0"/>
              <a:t>上述</a:t>
            </a:r>
            <a:r>
              <a:rPr lang="en-US" altLang="zh-CN" sz="1000" smtClean="0"/>
              <a:t>ASIC</a:t>
            </a:r>
            <a:r>
              <a:rPr lang="zh-CN" altLang="en-US" sz="1000" smtClean="0"/>
              <a:t>芯片，尤其是</a:t>
            </a:r>
            <a:r>
              <a:rPr lang="en-US" altLang="zh-CN" sz="1000" smtClean="0"/>
              <a:t>CPLD/FPGA</a:t>
            </a:r>
            <a:r>
              <a:rPr lang="zh-CN" altLang="en-US" sz="1000" smtClean="0"/>
              <a:t>器件，已成为现代高层次电子设计方法的实现载 体。</a:t>
            </a:r>
            <a:br>
              <a:rPr lang="zh-CN" altLang="en-US" sz="1000" smtClean="0"/>
            </a:br>
            <a:r>
              <a:rPr lang="zh-CN" altLang="en-US" sz="1000" smtClean="0"/>
              <a:t/>
            </a:r>
            <a:br>
              <a:rPr lang="zh-CN" altLang="en-US" sz="1000" smtClean="0"/>
            </a:br>
            <a:r>
              <a:rPr lang="zh-CN" altLang="en-US" sz="1000" smtClean="0"/>
              <a:t>可编程逻辑芯片与上述掩膜</a:t>
            </a:r>
            <a:r>
              <a:rPr lang="en-US" altLang="zh-CN" sz="1000" smtClean="0"/>
              <a:t>ASIC</a:t>
            </a:r>
            <a:r>
              <a:rPr lang="zh-CN" altLang="en-US" sz="1000" smtClean="0"/>
              <a:t>的不同之处在于：设计人员完成版图设计后，在实验 室内就可以烧制出自己的芯片</a:t>
            </a:r>
            <a:r>
              <a:rPr lang="en-US" altLang="zh-CN" sz="1000" smtClean="0"/>
              <a:t>,</a:t>
            </a:r>
            <a:r>
              <a:rPr lang="zh-CN" altLang="en-US" sz="1000" smtClean="0"/>
              <a:t>无须</a:t>
            </a:r>
            <a:r>
              <a:rPr lang="en-US" altLang="zh-CN" sz="1000" smtClean="0"/>
              <a:t>IC</a:t>
            </a:r>
            <a:r>
              <a:rPr lang="zh-CN" altLang="en-US" sz="1000" smtClean="0"/>
              <a:t>厂家的参与，大大缩短了开发周期。 </a:t>
            </a:r>
            <a:r>
              <a:rPr lang="en-US" altLang="zh-CN" sz="1000" smtClean="0"/>
              <a:t>---- </a:t>
            </a:r>
            <a:r>
              <a:rPr lang="zh-CN" altLang="en-US" sz="1000" smtClean="0"/>
              <a:t>可编程逻辑器件自七十年代以来，经历了</a:t>
            </a:r>
            <a:r>
              <a:rPr lang="en-US" altLang="zh-CN" sz="1000" smtClean="0"/>
              <a:t>PAL</a:t>
            </a:r>
            <a:r>
              <a:rPr lang="zh-CN" altLang="en-US" sz="1000" smtClean="0"/>
              <a:t>、</a:t>
            </a:r>
            <a:r>
              <a:rPr lang="en-US" altLang="zh-CN" sz="1000" smtClean="0"/>
              <a:t>GAL</a:t>
            </a:r>
            <a:r>
              <a:rPr lang="zh-CN" altLang="en-US" sz="1000" smtClean="0"/>
              <a:t>、</a:t>
            </a:r>
            <a:r>
              <a:rPr lang="en-US" altLang="zh-CN" sz="1000" smtClean="0"/>
              <a:t>CPLD</a:t>
            </a:r>
            <a:r>
              <a:rPr lang="zh-CN" altLang="en-US" sz="1000" smtClean="0"/>
              <a:t>、</a:t>
            </a:r>
            <a:r>
              <a:rPr lang="en-US" altLang="zh-CN" sz="1000" smtClean="0"/>
              <a:t>FPGA</a:t>
            </a:r>
            <a:r>
              <a:rPr lang="zh-CN" altLang="en-US" sz="1000" smtClean="0"/>
              <a:t>几个发展阶段，其中 </a:t>
            </a:r>
            <a:r>
              <a:rPr lang="en-US" altLang="zh-CN" sz="1000" smtClean="0"/>
              <a:t>CPLD/FPGA</a:t>
            </a:r>
            <a:r>
              <a:rPr lang="zh-CN" altLang="en-US" sz="1000" smtClean="0"/>
              <a:t>属高密度可编程逻辑器件，目前集成度已高达</a:t>
            </a:r>
            <a:r>
              <a:rPr lang="en-US" altLang="zh-CN" sz="1000" smtClean="0"/>
              <a:t>200</a:t>
            </a:r>
            <a:r>
              <a:rPr lang="zh-CN" altLang="en-US" sz="1000" smtClean="0"/>
              <a:t>万门</a:t>
            </a:r>
            <a:r>
              <a:rPr lang="en-US" altLang="zh-CN" sz="1000" smtClean="0"/>
              <a:t>/</a:t>
            </a:r>
            <a:r>
              <a:rPr lang="zh-CN" altLang="en-US" sz="1000" smtClean="0"/>
              <a:t>片，它将掩膜</a:t>
            </a:r>
            <a:r>
              <a:rPr lang="en-US" altLang="zh-CN" sz="1000" smtClean="0"/>
              <a:t>ASIC</a:t>
            </a:r>
            <a:r>
              <a:rPr lang="zh-CN" altLang="en-US" sz="1000" smtClean="0"/>
              <a:t>集成度高的 优点和可编程逻辑器件设计生产方便的特点结合在一起，特别适合于样品研制或小批量产品开发， 使产品能以最快的速度上市，而当市场扩大时，它可以很容易的转由掩膜</a:t>
            </a:r>
            <a:r>
              <a:rPr lang="en-US" altLang="zh-CN" sz="1000" smtClean="0"/>
              <a:t>ASIC</a:t>
            </a:r>
            <a:r>
              <a:rPr lang="zh-CN" altLang="en-US" sz="1000" smtClean="0"/>
              <a:t>实现，因此开发风 险也大为降低。 </a:t>
            </a:r>
            <a:r>
              <a:rPr lang="en-US" altLang="zh-CN" sz="1000" smtClean="0"/>
              <a:t>---- </a:t>
            </a:r>
            <a:r>
              <a:rPr lang="zh-CN" altLang="en-US" sz="1000" smtClean="0"/>
              <a:t>上述</a:t>
            </a:r>
            <a:r>
              <a:rPr lang="en-US" altLang="zh-CN" sz="1000" smtClean="0"/>
              <a:t>ASIC</a:t>
            </a:r>
            <a:r>
              <a:rPr lang="zh-CN" altLang="en-US" sz="1000" smtClean="0"/>
              <a:t>芯片，尤其是</a:t>
            </a:r>
            <a:r>
              <a:rPr lang="en-US" altLang="zh-CN" sz="1000" smtClean="0"/>
              <a:t>CPLD/FPGA</a:t>
            </a:r>
            <a:r>
              <a:rPr lang="zh-CN" altLang="en-US" sz="1000" smtClean="0"/>
              <a:t>器件，已成为现代高层次电子设计方法的实现载 体。</a:t>
            </a:r>
            <a:br>
              <a:rPr lang="zh-CN" altLang="en-US" sz="1000" smtClean="0"/>
            </a:br>
            <a:r>
              <a:rPr lang="en-US" altLang="zh-CN" sz="1000" smtClean="0"/>
              <a:t>FPGA field programmable gate array</a:t>
            </a:r>
          </a:p>
          <a:p>
            <a:pPr eaLnBrk="1" hangingPunct="1">
              <a:lnSpc>
                <a:spcPct val="90000"/>
              </a:lnSpc>
            </a:pPr>
            <a:r>
              <a:rPr lang="en-US" altLang="zh-CN" sz="1000" smtClean="0"/>
              <a:t>CPLD complicate progammable logic device</a:t>
            </a:r>
          </a:p>
        </p:txBody>
      </p:sp>
    </p:spTree>
    <p:extLst>
      <p:ext uri="{BB962C8B-B14F-4D97-AF65-F5344CB8AC3E}">
        <p14:creationId xmlns:p14="http://schemas.microsoft.com/office/powerpoint/2010/main" val="297110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1C9A80E-FFE2-4096-8598-F0AC21DBAEF8}" type="slidenum">
              <a:rPr lang="en-US" altLang="zh-CN" sz="1200">
                <a:latin typeface="Times New Roman" panose="02020603050405020304" pitchFamily="18" charset="0"/>
              </a:rPr>
              <a:pPr/>
              <a:t>6</a:t>
            </a:fld>
            <a:endParaRPr lang="en-US" altLang="zh-CN" sz="1200">
              <a:latin typeface="Times New Roman" panose="02020603050405020304" pitchFamily="18" charset="0"/>
            </a:endParaRPr>
          </a:p>
        </p:txBody>
      </p:sp>
      <p:sp>
        <p:nvSpPr>
          <p:cNvPr id="12291" name="Rectangle 2"/>
          <p:cNvSpPr>
            <a:spLocks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0072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2B7C5C9-E1C2-4CDF-94D4-E91328491C25}" type="slidenum">
              <a:rPr lang="en-US" altLang="zh-CN" sz="1200">
                <a:latin typeface="Times New Roman" panose="02020603050405020304" pitchFamily="18" charset="0"/>
              </a:rPr>
              <a:pPr/>
              <a:t>7</a:t>
            </a:fld>
            <a:endParaRPr lang="en-US" altLang="zh-CN" sz="1200">
              <a:latin typeface="Times New Roman" panose="02020603050405020304" pitchFamily="18" charset="0"/>
            </a:endParaRPr>
          </a:p>
        </p:txBody>
      </p:sp>
      <p:sp>
        <p:nvSpPr>
          <p:cNvPr id="14339" name="Rectangle 2"/>
          <p:cNvSpPr>
            <a:spLocks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r>
              <a:rPr lang="zh-CN" altLang="en-US" smtClean="0"/>
              <a:t>源端与负载端阻抗不匹配会引起线上反射，负载将一部分电压反射回源端。如果负载阻抗小于源阻抗，反射电压为负，反之，如果负载阻抗大于源阻抗，反射电压为正。布线的几何形状、不正确的线端接、经过连接器的传输及电源平面的不连续等因素的变化均会导致此类反射。</a:t>
            </a:r>
            <a:br>
              <a:rPr lang="zh-CN" altLang="en-US" smtClean="0"/>
            </a:br>
            <a:r>
              <a:rPr lang="zh-CN" altLang="en-US" smtClean="0">
                <a:latin typeface="Arial" panose="020B0604020202020204" pitchFamily="34" charset="0"/>
              </a:rPr>
              <a:t>   </a:t>
            </a:r>
            <a:r>
              <a:rPr lang="zh-CN" altLang="en-US" smtClean="0"/>
              <a:t>信号的振铃（</a:t>
            </a:r>
            <a:r>
              <a:rPr lang="en-US" altLang="zh-CN" smtClean="0"/>
              <a:t>ringing</a:t>
            </a:r>
            <a:r>
              <a:rPr lang="zh-CN" altLang="en-US" smtClean="0"/>
              <a:t>）和环绕振荡（</a:t>
            </a:r>
            <a:r>
              <a:rPr lang="en-US" altLang="zh-CN" smtClean="0"/>
              <a:t>rounding</a:t>
            </a:r>
            <a:r>
              <a:rPr lang="zh-CN" altLang="en-US" smtClean="0"/>
              <a:t>）由线上过度的电感和电容引起，振铃属于欠阻尼状态而环绕振荡属于过阻尼状态。信号完整性问题通常发生在周期信号中，如时钟等，振铃和环绕振荡同反射一样也是由多种因素引起的，振铃可以通过适当的端接予以减小，但是不可能完全消除。</a:t>
            </a:r>
            <a:br>
              <a:rPr lang="zh-CN" altLang="en-US" smtClean="0"/>
            </a:br>
            <a:r>
              <a:rPr lang="zh-CN" altLang="en-US" smtClean="0">
                <a:latin typeface="Arial" panose="020B0604020202020204" pitchFamily="34" charset="0"/>
              </a:rPr>
              <a:t>   </a:t>
            </a:r>
            <a:r>
              <a:rPr lang="zh-CN" altLang="en-US" smtClean="0"/>
              <a:t>在电路中有大的电流涌动时会引起地弹</a:t>
            </a:r>
            <a:r>
              <a:rPr lang="en-US" altLang="zh-CN" smtClean="0"/>
              <a:t>(Ground</a:t>
            </a:r>
            <a:r>
              <a:rPr lang="en-US" altLang="zh-CN" smtClean="0">
                <a:latin typeface="Arial" panose="020B0604020202020204" pitchFamily="34" charset="0"/>
              </a:rPr>
              <a:t> </a:t>
            </a:r>
            <a:r>
              <a:rPr lang="en-US" altLang="zh-CN" smtClean="0"/>
              <a:t>bounce)</a:t>
            </a:r>
            <a:r>
              <a:rPr lang="zh-CN" altLang="en-US" smtClean="0"/>
              <a:t>，如大量芯片的输出同时开启时，将有一个较大的瞬态电流在芯片与板的电源平面流过，芯片封装与电源平面的电感和电阻会引发电源噪声，这样会在真正的地平面（</a:t>
            </a:r>
            <a:r>
              <a:rPr lang="en-US" altLang="zh-CN" smtClean="0"/>
              <a:t>0V</a:t>
            </a:r>
            <a:r>
              <a:rPr lang="zh-CN" altLang="en-US" smtClean="0"/>
              <a:t>）上产生电压的波动和变化，这个噪声会影响其它元器件的动作。负载电容的增大、负载电阻的减小、地电感的增大、同时开关器件数目的增加均会导致地弹的增大。</a:t>
            </a:r>
            <a:br>
              <a:rPr lang="zh-CN" altLang="en-US" smtClean="0"/>
            </a:br>
            <a:r>
              <a:rPr lang="zh-CN" altLang="en-US" smtClean="0">
                <a:latin typeface="Arial" panose="020B0604020202020204" pitchFamily="34" charset="0"/>
              </a:rPr>
              <a:t>    </a:t>
            </a:r>
            <a:r>
              <a:rPr lang="zh-CN" altLang="en-US" smtClean="0"/>
              <a:t>振铃和地弹都属于信号完整性问题中单信号线的现象（伴有地平面回路）。串扰是两条信号线之间的耦合，信号线之间的互感和互容引起线上的噪声。容性耦合引发耦合电流，而感性耦合引发耦合电压。</a:t>
            </a:r>
            <a:r>
              <a:rPr lang="en-US" altLang="zh-CN" smtClean="0"/>
              <a:t>PCB</a:t>
            </a:r>
            <a:r>
              <a:rPr lang="zh-CN" altLang="en-US" smtClean="0"/>
              <a:t>板层的参数、信号线间距、驱动端和接收端的电气特性及线端接方式对串扰都有一定的影响。 </a:t>
            </a:r>
          </a:p>
        </p:txBody>
      </p:sp>
    </p:spTree>
    <p:extLst>
      <p:ext uri="{BB962C8B-B14F-4D97-AF65-F5344CB8AC3E}">
        <p14:creationId xmlns:p14="http://schemas.microsoft.com/office/powerpoint/2010/main" val="55485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631ED43-2741-4402-B2CF-A33FD329F451}" type="slidenum">
              <a:rPr lang="en-US" altLang="zh-CN" sz="1200">
                <a:latin typeface="Times New Roman" panose="02020603050405020304" pitchFamily="18" charset="0"/>
              </a:rPr>
              <a:pPr/>
              <a:t>10</a:t>
            </a:fld>
            <a:endParaRPr lang="en-US" altLang="zh-CN" sz="1200">
              <a:latin typeface="Times New Roman" panose="02020603050405020304" pitchFamily="18" charset="0"/>
            </a:endParaRPr>
          </a:p>
        </p:txBody>
      </p:sp>
      <p:sp>
        <p:nvSpPr>
          <p:cNvPr id="18435" name="Rectangle 2"/>
          <p:cNvSpPr>
            <a:spLocks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algn="just" eaLnBrk="1" hangingPunct="1"/>
            <a:r>
              <a:rPr lang="zh-CN" altLang="en-US" sz="1300" smtClean="0"/>
              <a:t>对热敏感的元器件，应远离发热量大的元器件布置；</a:t>
            </a:r>
          </a:p>
          <a:p>
            <a:pPr algn="just" eaLnBrk="1" hangingPunct="1"/>
            <a:r>
              <a:rPr lang="zh-CN" altLang="en-US" sz="1300" smtClean="0"/>
              <a:t>相互可能有电磁干扰的元器件，应采取屏蔽或隔离措施；质量过重的器件（大功率变压器、继电器等），不应布设在板上</a:t>
            </a:r>
          </a:p>
        </p:txBody>
      </p:sp>
    </p:spTree>
    <p:extLst>
      <p:ext uri="{BB962C8B-B14F-4D97-AF65-F5344CB8AC3E}">
        <p14:creationId xmlns:p14="http://schemas.microsoft.com/office/powerpoint/2010/main" val="218234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8F31456-B7EF-4065-988A-B21F99FD9EB6}" type="slidenum">
              <a:rPr lang="en-US" altLang="zh-CN" sz="1200">
                <a:latin typeface="Times New Roman" panose="02020603050405020304" pitchFamily="18" charset="0"/>
              </a:rPr>
              <a:pPr/>
              <a:t>11</a:t>
            </a:fld>
            <a:endParaRPr lang="en-US" altLang="zh-CN" sz="1200">
              <a:latin typeface="Times New Roman" panose="02020603050405020304" pitchFamily="18" charset="0"/>
            </a:endParaRPr>
          </a:p>
        </p:txBody>
      </p:sp>
      <p:sp>
        <p:nvSpPr>
          <p:cNvPr id="20483" name="Rectangle 2"/>
          <p:cNvSpPr>
            <a:spLocks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zh-CN" smtClean="0"/>
              <a:t> mil</a:t>
            </a:r>
            <a:r>
              <a:rPr lang="zh-CN" altLang="en-US" smtClean="0"/>
              <a:t>是美国通用置办厚度的单位</a:t>
            </a:r>
            <a:r>
              <a:rPr lang="en-US" altLang="zh-CN" smtClean="0"/>
              <a:t>1mil</a:t>
            </a:r>
            <a:r>
              <a:rPr lang="zh-CN" altLang="en-US" smtClean="0"/>
              <a:t>＝</a:t>
            </a:r>
            <a:r>
              <a:rPr lang="en-US" altLang="zh-CN" smtClean="0"/>
              <a:t>0.0254mm</a:t>
            </a:r>
          </a:p>
          <a:p>
            <a:pPr eaLnBrk="1" hangingPunct="1"/>
            <a:r>
              <a:rPr lang="zh-CN" altLang="en-US" sz="1300" smtClean="0"/>
              <a:t>选择布线的顺序为：单层、双层和多层布线</a:t>
            </a:r>
          </a:p>
          <a:p>
            <a:pPr algn="just" eaLnBrk="1" hangingPunct="1"/>
            <a:r>
              <a:rPr lang="zh-CN" altLang="en-US" smtClean="0"/>
              <a:t>印制导线的间距：相邻导线间距必须能满足电气安全要求，而且为了便于操作和生产，间距也应尽量宽些最小间距至少要能适合承受的电压。这个电压一般包括工作电压、附加波动电压以及其它原因引起的峰值电压。在布线密度较低时，信号线的间距可适当地加大，对高、低电平悬殊的信号线应尽可能地短且加大间距。 </a:t>
            </a:r>
          </a:p>
          <a:p>
            <a:pPr algn="just" eaLnBrk="1" hangingPunct="1"/>
            <a:r>
              <a:rPr lang="zh-CN" altLang="en-US" smtClean="0"/>
              <a:t> 双面板上的公共电源线和接地线，尽量布设在靠近板的边缘，并且分布在板的两面。多层板可在内层设置电源层和地线层，通过金属化孔与各层的电源线和接地线连接</a:t>
            </a:r>
          </a:p>
          <a:p>
            <a:pPr eaLnBrk="1" hangingPunct="1"/>
            <a:r>
              <a:rPr lang="zh-CN" altLang="en-US" sz="1300" smtClean="0"/>
              <a:t>大面积敷铜：印制线路板上的大面积敷铜常用于两种作用，一种是散热，一种用于屏蔽来减小干扰，初学者设计印制线路板时常犯的一个错误是大面积敷铜上没有开窗口，而由于印制线路板板材的基板与铜箔间的粘合剂在浸焊或长时间受热时，会产生挥发性气体无法排除，热量不易散发，以致产生铜箔膨胀，脱落现象。因此在使用大面积敷铜时，应将其开窗口设计成网状</a:t>
            </a:r>
          </a:p>
          <a:p>
            <a:pPr algn="just" eaLnBrk="1" hangingPunct="1"/>
            <a:endParaRPr lang="en-US" altLang="zh-CN" smtClean="0"/>
          </a:p>
        </p:txBody>
      </p:sp>
    </p:spTree>
    <p:extLst>
      <p:ext uri="{BB962C8B-B14F-4D97-AF65-F5344CB8AC3E}">
        <p14:creationId xmlns:p14="http://schemas.microsoft.com/office/powerpoint/2010/main" val="1967723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C1A93F8-464B-4A1C-85E0-D136D1BF9081}" type="slidenum">
              <a:rPr lang="en-US" altLang="zh-CN" sz="1200">
                <a:latin typeface="Times New Roman" panose="02020603050405020304" pitchFamily="18" charset="0"/>
              </a:rPr>
              <a:pPr/>
              <a:t>12</a:t>
            </a:fld>
            <a:endParaRPr lang="en-US" altLang="zh-CN" sz="1200">
              <a:latin typeface="Times New Roman" panose="02020603050405020304" pitchFamily="18" charset="0"/>
            </a:endParaRPr>
          </a:p>
        </p:txBody>
      </p:sp>
      <p:sp>
        <p:nvSpPr>
          <p:cNvPr id="22531" name="Rectangle 2"/>
          <p:cNvSpPr>
            <a:spLocks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r>
              <a:rPr lang="zh-CN" altLang="en-US" smtClean="0"/>
              <a:t>焊盘直径取决于内孔直径 </a:t>
            </a:r>
          </a:p>
          <a:p>
            <a:pPr eaLnBrk="1" hangingPunct="1"/>
            <a:r>
              <a:rPr lang="en-US" altLang="zh-CN" sz="1300" smtClean="0"/>
              <a:t>(D</a:t>
            </a:r>
            <a:r>
              <a:rPr lang="zh-CN" altLang="en-US" sz="1300" smtClean="0"/>
              <a:t>－焊盘直径，</a:t>
            </a:r>
            <a:r>
              <a:rPr lang="en-US" altLang="zh-CN" sz="1300" smtClean="0"/>
              <a:t>d</a:t>
            </a:r>
            <a:r>
              <a:rPr lang="zh-CN" altLang="en-US" sz="1300" smtClean="0"/>
              <a:t>－内孔直径</a:t>
            </a:r>
            <a:r>
              <a:rPr lang="en-US" altLang="zh-CN" sz="1300" smtClean="0"/>
              <a:t>) </a:t>
            </a:r>
            <a:r>
              <a:rPr lang="zh-CN" altLang="en-US" sz="1300" smtClean="0"/>
              <a:t>，在初学者中，跨接线常是随意的，有长有短，这会给生产上带来不便。</a:t>
            </a:r>
          </a:p>
          <a:p>
            <a:pPr eaLnBrk="1" hangingPunct="1"/>
            <a:endParaRPr lang="en-US" altLang="zh-CN" smtClean="0"/>
          </a:p>
        </p:txBody>
      </p:sp>
    </p:spTree>
    <p:extLst>
      <p:ext uri="{BB962C8B-B14F-4D97-AF65-F5344CB8AC3E}">
        <p14:creationId xmlns:p14="http://schemas.microsoft.com/office/powerpoint/2010/main" val="74390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820A907-FE23-49A6-900E-845DD1B35017}" type="slidenum">
              <a:rPr lang="en-US" altLang="zh-CN" sz="1200">
                <a:latin typeface="Times New Roman" panose="02020603050405020304" pitchFamily="18" charset="0"/>
              </a:rPr>
              <a:pPr/>
              <a:t>13</a:t>
            </a:fld>
            <a:endParaRPr lang="en-US" altLang="zh-CN" sz="1200">
              <a:latin typeface="Times New Roman" panose="02020603050405020304" pitchFamily="18" charset="0"/>
            </a:endParaRPr>
          </a:p>
        </p:txBody>
      </p:sp>
      <p:sp>
        <p:nvSpPr>
          <p:cNvPr id="24579" name="Rectangle 2"/>
          <p:cNvSpPr>
            <a:spLocks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r>
              <a:rPr lang="zh-CN" altLang="en-US" smtClean="0"/>
              <a:t>多层印制板总厚度及各层间厚度的分配应根据电气和结构性能的需要以及覆箔板的标准规格来选取。</a:t>
            </a:r>
          </a:p>
          <a:p>
            <a:pPr algn="just" eaLnBrk="1" hangingPunct="1"/>
            <a:r>
              <a:rPr lang="zh-CN" altLang="en-US" smtClean="0"/>
              <a:t>常用的覆铜箔层压板有覆铜箔酚醛纸质层压板、覆铜箔环氧纸质层压板、覆铜箔环氧玻璃布层压板、覆铜箔环氧酚醛玻璃布层压板、覆铜箔聚四氟乙烯玻璃布层压板和多层印制线路板用环氧玻璃布等</a:t>
            </a:r>
          </a:p>
          <a:p>
            <a:pPr eaLnBrk="1" hangingPunct="1"/>
            <a:endParaRPr lang="en-US" altLang="zh-CN" smtClean="0"/>
          </a:p>
        </p:txBody>
      </p:sp>
    </p:spTree>
    <p:extLst>
      <p:ext uri="{BB962C8B-B14F-4D97-AF65-F5344CB8AC3E}">
        <p14:creationId xmlns:p14="http://schemas.microsoft.com/office/powerpoint/2010/main" val="264203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E43C9A8-296D-464A-BBE7-C43FE08DECDB}" type="slidenum">
              <a:rPr lang="en-US" altLang="zh-CN" sz="1200">
                <a:latin typeface="Times New Roman" panose="02020603050405020304" pitchFamily="18" charset="0"/>
              </a:rPr>
              <a:pPr/>
              <a:t>14</a:t>
            </a:fld>
            <a:endParaRPr lang="en-US" altLang="zh-CN" sz="1200">
              <a:latin typeface="Times New Roman" panose="02020603050405020304" pitchFamily="18" charset="0"/>
            </a:endParaRPr>
          </a:p>
        </p:txBody>
      </p:sp>
      <p:sp>
        <p:nvSpPr>
          <p:cNvPr id="26627" name="Rectangle 2"/>
          <p:cNvSpPr>
            <a:spLocks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marL="228600" indent="-228600" eaLnBrk="1" hangingPunct="1"/>
            <a:r>
              <a:rPr lang="en-US" altLang="zh-CN" dirty="0" smtClean="0"/>
              <a:t>EWB</a:t>
            </a:r>
            <a:r>
              <a:rPr lang="zh-CN" altLang="en-US" dirty="0" smtClean="0"/>
              <a:t>虚拟工作台，</a:t>
            </a:r>
            <a:r>
              <a:rPr lang="zh-CN" altLang="en-US" dirty="0" smtClean="0"/>
              <a:t>由美国国家仪器公司</a:t>
            </a:r>
            <a:r>
              <a:rPr lang="en-US" altLang="zh-CN" dirty="0" smtClean="0"/>
              <a:t>NI</a:t>
            </a:r>
            <a:r>
              <a:rPr lang="zh-CN" altLang="en-US" dirty="0" smtClean="0"/>
              <a:t>推出</a:t>
            </a:r>
            <a:r>
              <a:rPr lang="zh-CN" altLang="en-US" dirty="0" smtClean="0"/>
              <a:t>的</a:t>
            </a:r>
            <a:r>
              <a:rPr lang="en-US" altLang="zh-CN" dirty="0" smtClean="0"/>
              <a:t>EWB(Electronics Workbench )</a:t>
            </a:r>
          </a:p>
          <a:p>
            <a:pPr marL="228600" indent="-228600" algn="just" eaLnBrk="1" hangingPunct="1">
              <a:buFont typeface="Wingdings" panose="05000000000000000000" pitchFamily="2" charset="2"/>
              <a:buNone/>
            </a:pPr>
            <a:r>
              <a:rPr lang="zh-CN" altLang="en-US" sz="1400" dirty="0" smtClean="0"/>
              <a:t>电路原理的仿真验证</a:t>
            </a:r>
          </a:p>
          <a:p>
            <a:pPr marL="228600" indent="-228600" algn="just" eaLnBrk="1" hangingPunct="1">
              <a:buFont typeface="Wingdings" panose="05000000000000000000" pitchFamily="2" charset="2"/>
              <a:buNone/>
            </a:pPr>
            <a:r>
              <a:rPr lang="zh-CN" altLang="en-US" sz="1400" dirty="0" smtClean="0"/>
              <a:t>印制电路板设计和制造</a:t>
            </a:r>
          </a:p>
          <a:p>
            <a:pPr marL="228600" indent="-228600" algn="just" eaLnBrk="1" hangingPunct="1">
              <a:buFont typeface="Wingdings" panose="05000000000000000000" pitchFamily="2" charset="2"/>
              <a:buNone/>
            </a:pPr>
            <a:r>
              <a:rPr lang="zh-CN" altLang="en-US" sz="1400" dirty="0" smtClean="0"/>
              <a:t>元器件检测、焊接、</a:t>
            </a:r>
          </a:p>
          <a:p>
            <a:pPr marL="228600" indent="-228600" algn="just" eaLnBrk="1" hangingPunct="1">
              <a:buFont typeface="Wingdings" panose="05000000000000000000" pitchFamily="2" charset="2"/>
              <a:buNone/>
            </a:pPr>
            <a:r>
              <a:rPr lang="zh-CN" altLang="en-US" sz="1400" dirty="0" smtClean="0"/>
              <a:t>安装、调试的产品</a:t>
            </a:r>
          </a:p>
          <a:p>
            <a:pPr marL="228600" indent="-228600" eaLnBrk="1" hangingPunct="1"/>
            <a:r>
              <a:rPr lang="zh-CN" altLang="en-US" dirty="0" smtClean="0"/>
              <a:t>培养大家的创新精神和工程实践能力</a:t>
            </a:r>
          </a:p>
        </p:txBody>
      </p:sp>
    </p:spTree>
    <p:extLst>
      <p:ext uri="{BB962C8B-B14F-4D97-AF65-F5344CB8AC3E}">
        <p14:creationId xmlns:p14="http://schemas.microsoft.com/office/powerpoint/2010/main" val="94066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a:grpSpLocks/>
          </p:cNvGrpSpPr>
          <p:nvPr/>
        </p:nvGrpSpPr>
        <p:grpSpPr bwMode="auto">
          <a:xfrm>
            <a:off x="0" y="2438400"/>
            <a:ext cx="9009063" cy="1052513"/>
            <a:chOff x="0" y="1536"/>
            <a:chExt cx="5675" cy="663"/>
          </a:xfrm>
        </p:grpSpPr>
        <p:grpSp>
          <p:nvGrpSpPr>
            <p:cNvPr id="5" name="Group 1027"/>
            <p:cNvGrpSpPr>
              <a:grpSpLocks/>
            </p:cNvGrpSpPr>
            <p:nvPr/>
          </p:nvGrpSpPr>
          <p:grpSpPr bwMode="auto">
            <a:xfrm>
              <a:off x="183" y="1604"/>
              <a:ext cx="448" cy="299"/>
              <a:chOff x="720" y="336"/>
              <a:chExt cx="624" cy="432"/>
            </a:xfrm>
          </p:grpSpPr>
          <p:sp>
            <p:nvSpPr>
              <p:cNvPr id="12" name="Rectangle 1028"/>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1029"/>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1030"/>
            <p:cNvGrpSpPr>
              <a:grpSpLocks/>
            </p:cNvGrpSpPr>
            <p:nvPr/>
          </p:nvGrpSpPr>
          <p:grpSpPr bwMode="auto">
            <a:xfrm>
              <a:off x="261" y="1870"/>
              <a:ext cx="465" cy="299"/>
              <a:chOff x="912" y="2640"/>
              <a:chExt cx="672" cy="432"/>
            </a:xfrm>
          </p:grpSpPr>
          <p:sp>
            <p:nvSpPr>
              <p:cNvPr id="10" name="Rectangle 1031"/>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1032"/>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Rectangle 1033"/>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1034"/>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1035"/>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pic>
        <p:nvPicPr>
          <p:cNvPr id="14" name="Picture 1048" descr="head6"/>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Rectangle 1036"/>
          <p:cNvSpPr>
            <a:spLocks noGrp="1" noChangeArrowheads="1"/>
          </p:cNvSpPr>
          <p:nvPr>
            <p:ph type="ctrTitle"/>
          </p:nvPr>
        </p:nvSpPr>
        <p:spPr>
          <a:xfrm>
            <a:off x="990600" y="1828800"/>
            <a:ext cx="7772400" cy="1143000"/>
          </a:xfrm>
        </p:spPr>
        <p:txBody>
          <a:bodyPr/>
          <a:lstStyle>
            <a:lvl1pPr>
              <a:defRPr b="0"/>
            </a:lvl1pPr>
          </a:lstStyle>
          <a:p>
            <a:pPr lvl="0"/>
            <a:endParaRPr lang="zh-CN" altLang="zh-CN" noProof="0" smtClean="0"/>
          </a:p>
        </p:txBody>
      </p:sp>
      <p:sp>
        <p:nvSpPr>
          <p:cNvPr id="8205" name="Rectangle 103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z="3600" b="0"/>
            </a:lvl1pPr>
          </a:lstStyle>
          <a:p>
            <a:pPr lvl="0"/>
            <a:r>
              <a:rPr lang="zh-CN" altLang="en-US" noProof="0" smtClean="0"/>
              <a:t>单击此处编辑母版副标题样式</a:t>
            </a:r>
          </a:p>
        </p:txBody>
      </p:sp>
      <p:sp>
        <p:nvSpPr>
          <p:cNvPr id="15" name="Rectangle 1038"/>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endParaRPr lang="en-US" altLang="zh-CN"/>
          </a:p>
        </p:txBody>
      </p:sp>
      <p:sp>
        <p:nvSpPr>
          <p:cNvPr id="16" name="Rectangle 1039"/>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ltLang="zh-CN"/>
          </a:p>
        </p:txBody>
      </p:sp>
      <p:sp>
        <p:nvSpPr>
          <p:cNvPr id="17" name="Rectangle 1040"/>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4AF4D0A5-5147-421F-9AEE-412E382D9C11}" type="slidenum">
              <a:rPr lang="en-US" altLang="zh-CN"/>
              <a:pPr>
                <a:defRPr/>
              </a:pPr>
              <a:t>‹#›</a:t>
            </a:fld>
            <a:endParaRPr lang="en-US" altLang="zh-CN"/>
          </a:p>
        </p:txBody>
      </p:sp>
    </p:spTree>
    <p:extLst>
      <p:ext uri="{BB962C8B-B14F-4D97-AF65-F5344CB8AC3E}">
        <p14:creationId xmlns:p14="http://schemas.microsoft.com/office/powerpoint/2010/main" val="187020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EFB7D47-A666-40F0-B143-A9B538454ED2}" type="slidenum">
              <a:rPr lang="en-US" altLang="zh-CN"/>
              <a:pPr>
                <a:defRPr/>
              </a:pPr>
              <a:t>‹#›</a:t>
            </a:fld>
            <a:endParaRPr lang="en-US" altLang="zh-CN"/>
          </a:p>
        </p:txBody>
      </p:sp>
    </p:spTree>
    <p:extLst>
      <p:ext uri="{BB962C8B-B14F-4D97-AF65-F5344CB8AC3E}">
        <p14:creationId xmlns:p14="http://schemas.microsoft.com/office/powerpoint/2010/main" val="175102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836613"/>
            <a:ext cx="1962150" cy="5295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836613"/>
            <a:ext cx="5734050" cy="52959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7B9A43B-E213-40B4-8150-77713A452447}" type="slidenum">
              <a:rPr lang="en-US" altLang="zh-CN"/>
              <a:pPr>
                <a:defRPr/>
              </a:pPr>
              <a:t>‹#›</a:t>
            </a:fld>
            <a:endParaRPr lang="en-US" altLang="zh-CN"/>
          </a:p>
        </p:txBody>
      </p:sp>
    </p:spTree>
    <p:extLst>
      <p:ext uri="{BB962C8B-B14F-4D97-AF65-F5344CB8AC3E}">
        <p14:creationId xmlns:p14="http://schemas.microsoft.com/office/powerpoint/2010/main" val="1669195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836613"/>
            <a:ext cx="7793038" cy="9239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F031D387-F8BF-43C8-8473-39B9D85C4606}" type="slidenum">
              <a:rPr lang="en-US" altLang="zh-CN"/>
              <a:pPr>
                <a:defRPr/>
              </a:pPr>
              <a:t>‹#›</a:t>
            </a:fld>
            <a:endParaRPr lang="en-US" altLang="zh-CN"/>
          </a:p>
        </p:txBody>
      </p:sp>
    </p:spTree>
    <p:extLst>
      <p:ext uri="{BB962C8B-B14F-4D97-AF65-F5344CB8AC3E}">
        <p14:creationId xmlns:p14="http://schemas.microsoft.com/office/powerpoint/2010/main" val="1641224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836613"/>
            <a:ext cx="7793038" cy="9239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D4BDD69-EF28-45FC-8E68-703ED511D046}" type="slidenum">
              <a:rPr lang="en-US" altLang="zh-CN"/>
              <a:pPr>
                <a:defRPr/>
              </a:pPr>
              <a:t>‹#›</a:t>
            </a:fld>
            <a:endParaRPr lang="en-US" altLang="zh-CN"/>
          </a:p>
        </p:txBody>
      </p:sp>
    </p:spTree>
    <p:extLst>
      <p:ext uri="{BB962C8B-B14F-4D97-AF65-F5344CB8AC3E}">
        <p14:creationId xmlns:p14="http://schemas.microsoft.com/office/powerpoint/2010/main" val="180755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5E503C2-02D3-46A8-95D4-C7198A5B4BE0}" type="slidenum">
              <a:rPr lang="en-US" altLang="zh-CN"/>
              <a:pPr>
                <a:defRPr/>
              </a:pPr>
              <a:t>‹#›</a:t>
            </a:fld>
            <a:endParaRPr lang="en-US" altLang="zh-CN"/>
          </a:p>
        </p:txBody>
      </p:sp>
    </p:spTree>
    <p:extLst>
      <p:ext uri="{BB962C8B-B14F-4D97-AF65-F5344CB8AC3E}">
        <p14:creationId xmlns:p14="http://schemas.microsoft.com/office/powerpoint/2010/main" val="43176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571DACB-2A92-4C7B-AA12-0701E4166D59}" type="slidenum">
              <a:rPr lang="en-US" altLang="zh-CN"/>
              <a:pPr>
                <a:defRPr/>
              </a:pPr>
              <a:t>‹#›</a:t>
            </a:fld>
            <a:endParaRPr lang="en-US" altLang="zh-CN"/>
          </a:p>
        </p:txBody>
      </p:sp>
    </p:spTree>
    <p:extLst>
      <p:ext uri="{BB962C8B-B14F-4D97-AF65-F5344CB8AC3E}">
        <p14:creationId xmlns:p14="http://schemas.microsoft.com/office/powerpoint/2010/main" val="2846255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AA10768-0BDA-4030-A881-05DB04EF9A42}" type="slidenum">
              <a:rPr lang="en-US" altLang="zh-CN"/>
              <a:pPr>
                <a:defRPr/>
              </a:pPr>
              <a:t>‹#›</a:t>
            </a:fld>
            <a:endParaRPr lang="en-US" altLang="zh-CN"/>
          </a:p>
        </p:txBody>
      </p:sp>
    </p:spTree>
    <p:extLst>
      <p:ext uri="{BB962C8B-B14F-4D97-AF65-F5344CB8AC3E}">
        <p14:creationId xmlns:p14="http://schemas.microsoft.com/office/powerpoint/2010/main" val="207775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2178ABF-6100-4C04-AA06-645AF39502C2}" type="slidenum">
              <a:rPr lang="en-US" altLang="zh-CN"/>
              <a:pPr>
                <a:defRPr/>
              </a:pPr>
              <a:t>‹#›</a:t>
            </a:fld>
            <a:endParaRPr lang="en-US" altLang="zh-CN"/>
          </a:p>
        </p:txBody>
      </p:sp>
    </p:spTree>
    <p:extLst>
      <p:ext uri="{BB962C8B-B14F-4D97-AF65-F5344CB8AC3E}">
        <p14:creationId xmlns:p14="http://schemas.microsoft.com/office/powerpoint/2010/main" val="83550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14F0E172-AB78-4143-A30D-2FB1E0919A65}" type="slidenum">
              <a:rPr lang="en-US" altLang="zh-CN"/>
              <a:pPr>
                <a:defRPr/>
              </a:pPr>
              <a:t>‹#›</a:t>
            </a:fld>
            <a:endParaRPr lang="en-US" altLang="zh-CN"/>
          </a:p>
        </p:txBody>
      </p:sp>
    </p:spTree>
    <p:extLst>
      <p:ext uri="{BB962C8B-B14F-4D97-AF65-F5344CB8AC3E}">
        <p14:creationId xmlns:p14="http://schemas.microsoft.com/office/powerpoint/2010/main" val="383093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E5CDB9DD-BB53-4806-B3D0-168F6436DE6A}" type="slidenum">
              <a:rPr lang="en-US" altLang="zh-CN"/>
              <a:pPr>
                <a:defRPr/>
              </a:pPr>
              <a:t>‹#›</a:t>
            </a:fld>
            <a:endParaRPr lang="en-US" altLang="zh-CN"/>
          </a:p>
        </p:txBody>
      </p:sp>
    </p:spTree>
    <p:extLst>
      <p:ext uri="{BB962C8B-B14F-4D97-AF65-F5344CB8AC3E}">
        <p14:creationId xmlns:p14="http://schemas.microsoft.com/office/powerpoint/2010/main" val="393827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EF79B99-E899-417A-88B5-245F5A1CC5B4}" type="slidenum">
              <a:rPr lang="en-US" altLang="zh-CN"/>
              <a:pPr>
                <a:defRPr/>
              </a:pPr>
              <a:t>‹#›</a:t>
            </a:fld>
            <a:endParaRPr lang="en-US" altLang="zh-CN"/>
          </a:p>
        </p:txBody>
      </p:sp>
    </p:spTree>
    <p:extLst>
      <p:ext uri="{BB962C8B-B14F-4D97-AF65-F5344CB8AC3E}">
        <p14:creationId xmlns:p14="http://schemas.microsoft.com/office/powerpoint/2010/main" val="2860388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0EC4006-936D-4D3A-851A-774191236AAD}" type="slidenum">
              <a:rPr lang="en-US" altLang="zh-CN"/>
              <a:pPr>
                <a:defRPr/>
              </a:pPr>
              <a:t>‹#›</a:t>
            </a:fld>
            <a:endParaRPr lang="en-US" altLang="zh-CN"/>
          </a:p>
        </p:txBody>
      </p:sp>
    </p:spTree>
    <p:extLst>
      <p:ext uri="{BB962C8B-B14F-4D97-AF65-F5344CB8AC3E}">
        <p14:creationId xmlns:p14="http://schemas.microsoft.com/office/powerpoint/2010/main" val="3148909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609600" y="836613"/>
            <a:ext cx="779303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a:t>
            </a:r>
            <a:r>
              <a:rPr lang="en-US" altLang="zh-CN" smtClean="0"/>
              <a:t>a</a:t>
            </a:r>
            <a:r>
              <a:rPr lang="zh-CN" altLang="en-US" smtClean="0"/>
              <a:t>版标题样式</a:t>
            </a:r>
          </a:p>
        </p:txBody>
      </p:sp>
      <p:sp>
        <p:nvSpPr>
          <p:cNvPr id="1027" name="Rectangle 10"/>
          <p:cNvSpPr>
            <a:spLocks noGrp="1" noChangeArrowheads="1"/>
          </p:cNvSpPr>
          <p:nvPr>
            <p:ph type="body" idx="1"/>
          </p:nvPr>
        </p:nvSpPr>
        <p:spPr bwMode="auto">
          <a:xfrm>
            <a:off x="685800"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bv</a:t>
            </a:r>
          </a:p>
        </p:txBody>
      </p:sp>
      <p:sp>
        <p:nvSpPr>
          <p:cNvPr id="7179" name="Rectangle 11"/>
          <p:cNvSpPr>
            <a:spLocks noGrp="1" noChangeArrowheads="1"/>
          </p:cNvSpPr>
          <p:nvPr>
            <p:ph type="dt" sz="half" idx="2"/>
          </p:nvPr>
        </p:nvSpPr>
        <p:spPr bwMode="auto">
          <a:xfrm>
            <a:off x="762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smtClean="0"/>
            </a:lvl1pPr>
          </a:lstStyle>
          <a:p>
            <a:pPr>
              <a:defRPr/>
            </a:pPr>
            <a:endParaRPr lang="en-US" altLang="zh-CN"/>
          </a:p>
        </p:txBody>
      </p:sp>
      <p:sp>
        <p:nvSpPr>
          <p:cNvPr id="718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smtClean="0"/>
            </a:lvl1pPr>
          </a:lstStyle>
          <a:p>
            <a:pPr>
              <a:defRPr/>
            </a:pPr>
            <a:endParaRPr lang="en-US" altLang="zh-CN"/>
          </a:p>
        </p:txBody>
      </p:sp>
      <p:sp>
        <p:nvSpPr>
          <p:cNvPr id="7181" name="Rectangle 13"/>
          <p:cNvSpPr>
            <a:spLocks noGrp="1" noChangeArrowheads="1"/>
          </p:cNvSpPr>
          <p:nvPr>
            <p:ph type="sldNum" sz="quarter" idx="4"/>
          </p:nvPr>
        </p:nvSpPr>
        <p:spPr bwMode="auto">
          <a:xfrm>
            <a:off x="7162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a:defRPr/>
            </a:pPr>
            <a:fld id="{1A2BB5F2-7AC9-460C-98B1-34100B0F0416}" type="slidenum">
              <a:rPr lang="en-US" altLang="zh-CN"/>
              <a:pPr>
                <a:defRPr/>
              </a:pPr>
              <a:t>‹#›</a:t>
            </a:fld>
            <a:endParaRPr lang="en-US" altLang="zh-CN"/>
          </a:p>
        </p:txBody>
      </p:sp>
      <p:sp>
        <p:nvSpPr>
          <p:cNvPr id="1031" name="Rectangle 19"/>
          <p:cNvSpPr>
            <a:spLocks noChangeArrowheads="1"/>
          </p:cNvSpPr>
          <p:nvPr/>
        </p:nvSpPr>
        <p:spPr bwMode="auto">
          <a:xfrm>
            <a:off x="1258888" y="6237288"/>
            <a:ext cx="669766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a:solidFill>
                  <a:srgbClr val="000099"/>
                </a:solidFill>
                <a:latin typeface="Times New Roman" panose="02020603050405020304" pitchFamily="18" charset="0"/>
                <a:ea typeface="华文行楷" panose="02010800040101010101" pitchFamily="2" charset="-122"/>
                <a:sym typeface="Symbol" panose="05050102010706020507" pitchFamily="18" charset="2"/>
              </a:rPr>
              <a:t> </a:t>
            </a:r>
            <a:r>
              <a:rPr lang="en-US" altLang="zh-CN" sz="1600">
                <a:solidFill>
                  <a:srgbClr val="000099"/>
                </a:solidFill>
                <a:latin typeface="Times New Roman" panose="02020603050405020304" pitchFamily="18" charset="0"/>
                <a:ea typeface="华文行楷" panose="02010800040101010101" pitchFamily="2" charset="-122"/>
              </a:rPr>
              <a:t> </a:t>
            </a:r>
            <a:r>
              <a:rPr lang="zh-CN" altLang="en-US" sz="1600" b="1">
                <a:solidFill>
                  <a:srgbClr val="000099"/>
                </a:solidFill>
                <a:latin typeface="Times New Roman" panose="02020603050405020304" pitchFamily="18" charset="0"/>
                <a:ea typeface="仿宋_GB2312" pitchFamily="49" charset="-122"/>
              </a:rPr>
              <a:t>电子工艺教学实践</a:t>
            </a:r>
            <a:r>
              <a:rPr lang="zh-CN" altLang="en-US" sz="1600">
                <a:solidFill>
                  <a:srgbClr val="000099"/>
                </a:solidFill>
                <a:latin typeface="Times New Roman" panose="02020603050405020304" pitchFamily="18" charset="0"/>
                <a:ea typeface="华文行楷" panose="02010800040101010101" pitchFamily="2" charset="-122"/>
                <a:sym typeface="Symbol" panose="05050102010706020507" pitchFamily="18" charset="2"/>
              </a:rPr>
              <a:t> </a:t>
            </a:r>
          </a:p>
        </p:txBody>
      </p:sp>
      <p:pic>
        <p:nvPicPr>
          <p:cNvPr id="1032" name="Picture 23" descr="head6"/>
          <p:cNvPicPr>
            <a:picLocks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ftr="0" dt="0"/>
  <p:txStyles>
    <p:titleStyle>
      <a:lvl1pPr algn="l" rtl="0" eaLnBrk="0" fontAlgn="base" hangingPunct="0">
        <a:spcBef>
          <a:spcPct val="0"/>
        </a:spcBef>
        <a:spcAft>
          <a:spcPct val="0"/>
        </a:spcAft>
        <a:defRPr kumimoji="1" sz="4000" b="1" kern="1200">
          <a:solidFill>
            <a:srgbClr val="CC0000"/>
          </a:solidFill>
          <a:latin typeface="+mj-lt"/>
          <a:ea typeface="+mj-ea"/>
          <a:cs typeface="+mj-cs"/>
        </a:defRPr>
      </a:lvl1pPr>
      <a:lvl2pPr algn="l" rtl="0" eaLnBrk="0" fontAlgn="base" hangingPunct="0">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5pPr>
      <a:lvl6pPr marL="457200" algn="l" rtl="0" fontAlgn="base">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6pPr>
      <a:lvl7pPr marL="914400" algn="l" rtl="0" fontAlgn="base">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7pPr>
      <a:lvl8pPr marL="1371600" algn="l" rtl="0" fontAlgn="base">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8pPr>
      <a:lvl9pPr marL="1828800" algn="l" rtl="0" fontAlgn="base">
        <a:spcBef>
          <a:spcPct val="0"/>
        </a:spcBef>
        <a:spcAft>
          <a:spcPct val="0"/>
        </a:spcAft>
        <a:defRPr kumimoji="1" sz="4000" b="1">
          <a:solidFill>
            <a:srgbClr val="CC0000"/>
          </a:solidFill>
          <a:latin typeface="Times New Roman" panose="02020603050405020304" pitchFamily="18" charset="0"/>
          <a:ea typeface="黑体" panose="02010609060101010101" pitchFamily="49" charset="-122"/>
        </a:defRPr>
      </a:lvl9pPr>
    </p:titleStyle>
    <p:bodyStyle>
      <a:lvl1pPr marL="381000" indent="-3810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b="1" kern="1200">
          <a:solidFill>
            <a:schemeClr val="tx1"/>
          </a:solidFill>
          <a:latin typeface="+mn-lt"/>
          <a:ea typeface="+mn-ea"/>
          <a:cs typeface="+mn-cs"/>
        </a:defRPr>
      </a:lvl1pPr>
      <a:lvl2pPr marL="914400" indent="-457200" algn="l" rtl="0" eaLnBrk="0" fontAlgn="base" hangingPunct="0">
        <a:spcBef>
          <a:spcPct val="20000"/>
        </a:spcBef>
        <a:spcAft>
          <a:spcPct val="0"/>
        </a:spcAft>
        <a:buClr>
          <a:schemeClr val="hlink"/>
        </a:buClr>
        <a:buSzPct val="55000"/>
        <a:buFont typeface="Wingdings" panose="05000000000000000000" pitchFamily="2" charset="2"/>
        <a:buChar char="n"/>
        <a:defRPr kumimoji="1" sz="2400" b="1" kern="1200">
          <a:solidFill>
            <a:schemeClr val="tx1"/>
          </a:solidFill>
          <a:latin typeface="+mn-lt"/>
          <a:ea typeface="+mn-ea"/>
          <a:cs typeface="+mn-cs"/>
        </a:defRPr>
      </a:lvl2pPr>
      <a:lvl3pPr marL="1295400" indent="-3810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b="1" kern="1200">
          <a:solidFill>
            <a:schemeClr val="tx1"/>
          </a:solidFill>
          <a:latin typeface="+mn-lt"/>
          <a:ea typeface="+mn-ea"/>
          <a:cs typeface="+mn-cs"/>
        </a:defRPr>
      </a:lvl3pPr>
      <a:lvl4pPr marL="1676400" indent="-304800" algn="l" rtl="0" eaLnBrk="0" fontAlgn="base" hangingPunct="0">
        <a:spcBef>
          <a:spcPct val="20000"/>
        </a:spcBef>
        <a:spcAft>
          <a:spcPct val="0"/>
        </a:spcAft>
        <a:buClr>
          <a:schemeClr val="accent2"/>
        </a:buClr>
        <a:buSzPct val="55000"/>
        <a:buFont typeface="Wingdings" panose="05000000000000000000" pitchFamily="2" charset="2"/>
        <a:buChar char="n"/>
        <a:defRPr kumimoji="1" sz="1600" b="1" kern="1200">
          <a:solidFill>
            <a:schemeClr val="tx1"/>
          </a:solidFill>
          <a:latin typeface="+mn-lt"/>
          <a:ea typeface="+mn-ea"/>
          <a:cs typeface="+mn-cs"/>
        </a:defRPr>
      </a:lvl4pPr>
      <a:lvl5pPr marL="2095500" indent="-266700" algn="l" rtl="0" eaLnBrk="0" fontAlgn="base" hangingPunct="0">
        <a:spcBef>
          <a:spcPct val="20000"/>
        </a:spcBef>
        <a:spcAft>
          <a:spcPct val="0"/>
        </a:spcAft>
        <a:buClr>
          <a:schemeClr val="accent1"/>
        </a:buClr>
        <a:buSzPct val="50000"/>
        <a:buFont typeface="Wingdings" panose="05000000000000000000" pitchFamily="2" charset="2"/>
        <a:buChar char="n"/>
        <a:defRPr kumimoji="1"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2.png"/><Relationship Id="rId2" Type="http://schemas.microsoft.com/office/2007/relationships/media" Target="../media/media18.wma"/><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oleObject" Target="../embeddings/oleObject3.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2.emf"/><Relationship Id="rId3" Type="http://schemas.openxmlformats.org/officeDocument/2006/relationships/audio" Target="../media/media20.wma"/><Relationship Id="rId7" Type="http://schemas.openxmlformats.org/officeDocument/2006/relationships/image" Target="../media/image9.emf"/><Relationship Id="rId12" Type="http://schemas.openxmlformats.org/officeDocument/2006/relationships/image" Target="../media/image2.png"/><Relationship Id="rId2" Type="http://schemas.microsoft.com/office/2007/relationships/media" Target="../media/media20.wma"/><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1.emf"/><Relationship Id="rId5" Type="http://schemas.openxmlformats.org/officeDocument/2006/relationships/notesSlide" Target="../notesSlides/notesSlide10.xml"/><Relationship Id="rId10" Type="http://schemas.openxmlformats.org/officeDocument/2006/relationships/oleObject" Target="../embeddings/oleObject6.bin"/><Relationship Id="rId4" Type="http://schemas.openxmlformats.org/officeDocument/2006/relationships/slideLayout" Target="../slideLayouts/slideLayout12.xml"/><Relationship Id="rId9"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audio" Target="../media/media22.wma"/><Relationship Id="rId7" Type="http://schemas.openxmlformats.org/officeDocument/2006/relationships/oleObject" Target="../embeddings/oleObject8.bin"/><Relationship Id="rId2" Type="http://schemas.microsoft.com/office/2007/relationships/media" Target="../media/media22.wma"/><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7.bin"/><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2.png"/><Relationship Id="rId2" Type="http://schemas.microsoft.com/office/2007/relationships/media" Target="../media/media27.wma"/><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audio" Target="../media/media31.wma"/><Relationship Id="rId7" Type="http://schemas.openxmlformats.org/officeDocument/2006/relationships/image" Target="../media/image28.png"/><Relationship Id="rId2" Type="http://schemas.microsoft.com/office/2007/relationships/media" Target="../media/media31.wma"/><Relationship Id="rId1" Type="http://schemas.openxmlformats.org/officeDocument/2006/relationships/vmlDrawing" Target="../drawings/vmlDrawing6.v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2.png"/><Relationship Id="rId2" Type="http://schemas.microsoft.com/office/2007/relationships/media" Target="../media/media32.wma"/><Relationship Id="rId1" Type="http://schemas.openxmlformats.org/officeDocument/2006/relationships/vmlDrawing" Target="../drawings/vmlDrawing7.vml"/><Relationship Id="rId6" Type="http://schemas.openxmlformats.org/officeDocument/2006/relationships/image" Target="../media/image29.png"/><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7" Type="http://schemas.openxmlformats.org/officeDocument/2006/relationships/image" Target="../media/image2.png"/><Relationship Id="rId2" Type="http://schemas.microsoft.com/office/2007/relationships/media" Target="../media/media33.wma"/><Relationship Id="rId1" Type="http://schemas.openxmlformats.org/officeDocument/2006/relationships/vmlDrawing" Target="../drawings/vmlDrawing8.vml"/><Relationship Id="rId6" Type="http://schemas.openxmlformats.org/officeDocument/2006/relationships/image" Target="../media/image30.png"/><Relationship Id="rId5" Type="http://schemas.openxmlformats.org/officeDocument/2006/relationships/oleObject" Target="../embeddings/oleObject12.bin"/><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wma"/><Relationship Id="rId7" Type="http://schemas.openxmlformats.org/officeDocument/2006/relationships/image" Target="../media/image2.png"/><Relationship Id="rId2" Type="http://schemas.microsoft.com/office/2007/relationships/media" Target="../media/media34.wma"/><Relationship Id="rId1" Type="http://schemas.openxmlformats.org/officeDocument/2006/relationships/vmlDrawing" Target="../drawings/vmlDrawing9.vml"/><Relationship Id="rId6" Type="http://schemas.openxmlformats.org/officeDocument/2006/relationships/image" Target="../media/image31.png"/><Relationship Id="rId5" Type="http://schemas.openxmlformats.org/officeDocument/2006/relationships/oleObject" Target="../embeddings/oleObject13.bin"/><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wma"/><Relationship Id="rId7" Type="http://schemas.openxmlformats.org/officeDocument/2006/relationships/image" Target="../media/image2.png"/><Relationship Id="rId2" Type="http://schemas.microsoft.com/office/2007/relationships/media" Target="../media/media35.wma"/><Relationship Id="rId1" Type="http://schemas.openxmlformats.org/officeDocument/2006/relationships/vmlDrawing" Target="../drawings/vmlDrawing10.vml"/><Relationship Id="rId6" Type="http://schemas.openxmlformats.org/officeDocument/2006/relationships/image" Target="../media/image32.png"/><Relationship Id="rId5" Type="http://schemas.openxmlformats.org/officeDocument/2006/relationships/oleObject" Target="../embeddings/oleObject14.bin"/><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2.png"/><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6.wma"/><Relationship Id="rId7" Type="http://schemas.openxmlformats.org/officeDocument/2006/relationships/image" Target="../media/image4.png"/><Relationship Id="rId2" Type="http://schemas.microsoft.com/office/2007/relationships/media" Target="../media/media6.wm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981200"/>
            <a:ext cx="8134350" cy="1879600"/>
          </a:xfrm>
        </p:spPr>
        <p:txBody>
          <a:bodyPr/>
          <a:lstStyle/>
          <a:p>
            <a:pPr eaLnBrk="1" hangingPunct="1"/>
            <a:r>
              <a:rPr lang="en-US" altLang="zh-CN" b="1" dirty="0" smtClean="0"/>
              <a:t>      EDA</a:t>
            </a:r>
            <a:r>
              <a:rPr lang="zh-CN" altLang="en-US" b="1" dirty="0" smtClean="0"/>
              <a:t>实践</a:t>
            </a:r>
            <a:r>
              <a:rPr lang="zh-CN" altLang="en-US" sz="4400" b="1" dirty="0" smtClean="0"/>
              <a:t/>
            </a:r>
            <a:br>
              <a:rPr lang="zh-CN" altLang="en-US" sz="4400" b="1" dirty="0" smtClean="0"/>
            </a:br>
            <a:r>
              <a:rPr lang="zh-CN" altLang="en-US" sz="4800" b="1" dirty="0" smtClean="0"/>
              <a:t>                         </a:t>
            </a:r>
            <a:r>
              <a:rPr lang="zh-CN" altLang="en-US" sz="3200" b="1" dirty="0" smtClean="0"/>
              <a:t>－－电子设计自动化</a:t>
            </a:r>
            <a:br>
              <a:rPr lang="zh-CN" altLang="en-US" sz="3200" b="1" dirty="0" smtClean="0"/>
            </a:br>
            <a:r>
              <a:rPr lang="zh-CN" altLang="en-US" sz="3200" b="1" dirty="0" smtClean="0"/>
              <a:t>                         </a:t>
            </a:r>
            <a:r>
              <a:rPr lang="en-US" altLang="zh-CN" sz="3200" b="1" dirty="0" smtClean="0"/>
              <a:t>Electronics Design Automation</a:t>
            </a:r>
          </a:p>
        </p:txBody>
      </p:sp>
      <p:sp>
        <p:nvSpPr>
          <p:cNvPr id="2051" name="Rectangle 3"/>
          <p:cNvSpPr>
            <a:spLocks noGrp="1" noChangeArrowheads="1"/>
          </p:cNvSpPr>
          <p:nvPr>
            <p:ph type="subTitle" idx="1"/>
          </p:nvPr>
        </p:nvSpPr>
        <p:spPr>
          <a:xfrm>
            <a:off x="684213" y="4365625"/>
            <a:ext cx="7775575" cy="1871663"/>
          </a:xfrm>
        </p:spPr>
        <p:txBody>
          <a:bodyPr/>
          <a:lstStyle/>
          <a:p>
            <a:pPr eaLnBrk="1" hangingPunct="1">
              <a:lnSpc>
                <a:spcPct val="120000"/>
              </a:lnSpc>
              <a:defRPr/>
            </a:pPr>
            <a:endParaRPr lang="en-US" altLang="zh-CN" sz="3200" b="1" dirty="0" smtClean="0">
              <a:solidFill>
                <a:srgbClr val="000099"/>
              </a:solidFill>
              <a:effectLst>
                <a:outerShdw blurRad="38100" dist="38100" dir="2700000" algn="tl">
                  <a:srgbClr val="C0C0C0"/>
                </a:outerShdw>
              </a:effectLst>
              <a:ea typeface="楷体_GB2312" pitchFamily="49" charset="-122"/>
            </a:endParaRPr>
          </a:p>
          <a:p>
            <a:pPr eaLnBrk="1" hangingPunct="1">
              <a:lnSpc>
                <a:spcPct val="120000"/>
              </a:lnSpc>
              <a:defRPr/>
            </a:pPr>
            <a:endParaRPr lang="en-US" altLang="zh-CN" sz="2800" b="1" dirty="0" smtClean="0">
              <a:solidFill>
                <a:srgbClr val="000099"/>
              </a:solidFill>
              <a:effectLst>
                <a:outerShdw blurRad="38100" dist="38100" dir="2700000" algn="tl">
                  <a:srgbClr val="C0C0C0"/>
                </a:outerShdw>
              </a:effectLst>
              <a:ea typeface="楷体_GB2312" pitchFamily="49" charset="-122"/>
            </a:endParaRPr>
          </a:p>
          <a:p>
            <a:pPr eaLnBrk="1" hangingPunct="1">
              <a:lnSpc>
                <a:spcPct val="120000"/>
              </a:lnSpc>
              <a:defRPr/>
            </a:pPr>
            <a:r>
              <a:rPr lang="zh-CN" altLang="en-US" sz="2800" b="1" dirty="0" smtClean="0">
                <a:solidFill>
                  <a:srgbClr val="000099"/>
                </a:solidFill>
                <a:effectLst>
                  <a:outerShdw blurRad="38100" dist="38100" dir="2700000" algn="tl">
                    <a:srgbClr val="C0C0C0"/>
                  </a:outerShdw>
                </a:effectLst>
                <a:latin typeface="仿宋_GB2312" pitchFamily="49" charset="-122"/>
                <a:ea typeface="仿宋_GB2312" pitchFamily="49" charset="-122"/>
              </a:rPr>
              <a:t>华南理工大学  电工电子教学实验中心</a:t>
            </a:r>
          </a:p>
        </p:txBody>
      </p:sp>
      <p:sp>
        <p:nvSpPr>
          <p:cNvPr id="4100" name="Text Box 10"/>
          <p:cNvSpPr txBox="1">
            <a:spLocks noChangeArrowheads="1"/>
          </p:cNvSpPr>
          <p:nvPr/>
        </p:nvSpPr>
        <p:spPr bwMode="auto">
          <a:xfrm>
            <a:off x="6156325" y="4868863"/>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chemeClr val="tx2"/>
                </a:solidFill>
                <a:ea typeface="楷体_GB2312" pitchFamily="49" charset="-122"/>
              </a:rPr>
              <a:t>肖君</a:t>
            </a:r>
          </a:p>
        </p:txBody>
      </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B97BC5D-F060-41E2-8963-4F81CF3E5D09}" type="slidenum">
              <a:rPr kumimoji="0" lang="en-US" altLang="zh-CN" sz="1400"/>
              <a:pPr/>
              <a:t>10</a:t>
            </a:fld>
            <a:endParaRPr kumimoji="0" lang="en-US" altLang="zh-CN" sz="1400"/>
          </a:p>
        </p:txBody>
      </p:sp>
      <p:sp>
        <p:nvSpPr>
          <p:cNvPr id="17411" name="Rectangle 2"/>
          <p:cNvSpPr>
            <a:spLocks noGrp="1" noChangeArrowheads="1"/>
          </p:cNvSpPr>
          <p:nvPr>
            <p:ph type="title"/>
          </p:nvPr>
        </p:nvSpPr>
        <p:spPr/>
        <p:txBody>
          <a:bodyPr/>
          <a:lstStyle/>
          <a:p>
            <a:pPr eaLnBrk="1" hangingPunct="1"/>
            <a:r>
              <a:rPr lang="zh-CN" altLang="en-US" smtClean="0"/>
              <a:t>印制电路板布局设计一般原则</a:t>
            </a:r>
            <a:r>
              <a:rPr lang="en-US" altLang="zh-CN" smtClean="0"/>
              <a:t>(1)</a:t>
            </a:r>
          </a:p>
        </p:txBody>
      </p:sp>
      <p:sp>
        <p:nvSpPr>
          <p:cNvPr id="17412" name="Rectangle 3"/>
          <p:cNvSpPr>
            <a:spLocks noGrp="1" noChangeArrowheads="1"/>
          </p:cNvSpPr>
          <p:nvPr>
            <p:ph type="body" idx="1"/>
          </p:nvPr>
        </p:nvSpPr>
        <p:spPr>
          <a:xfrm>
            <a:off x="685800" y="1773238"/>
            <a:ext cx="7773988" cy="4464050"/>
          </a:xfrm>
        </p:spPr>
        <p:txBody>
          <a:bodyPr/>
          <a:lstStyle/>
          <a:p>
            <a:pPr algn="just" eaLnBrk="1" hangingPunct="1">
              <a:lnSpc>
                <a:spcPct val="85000"/>
              </a:lnSpc>
            </a:pPr>
            <a:r>
              <a:rPr lang="zh-CN" altLang="en-US" smtClean="0">
                <a:latin typeface="宋体" panose="02010600030101010101" pitchFamily="2" charset="-122"/>
              </a:rPr>
              <a:t>布局应能满足整机的机械（外形尺寸等）和电气性能要求元器件</a:t>
            </a:r>
            <a:r>
              <a:rPr lang="zh-CN" altLang="en-US" smtClean="0">
                <a:solidFill>
                  <a:schemeClr val="folHlink"/>
                </a:solidFill>
                <a:latin typeface="宋体" panose="02010600030101010101" pitchFamily="2" charset="-122"/>
              </a:rPr>
              <a:t>分布均匀、排列整齐美观</a:t>
            </a:r>
          </a:p>
          <a:p>
            <a:pPr algn="just" eaLnBrk="1" hangingPunct="1">
              <a:lnSpc>
                <a:spcPct val="85000"/>
              </a:lnSpc>
            </a:pPr>
            <a:r>
              <a:rPr lang="zh-CN" altLang="en-US" smtClean="0">
                <a:latin typeface="宋体" panose="02010600030101010101" pitchFamily="2" charset="-122"/>
              </a:rPr>
              <a:t>印制电路板上的元器件放置的通常顺序：首先放置</a:t>
            </a:r>
            <a:r>
              <a:rPr lang="zh-CN" altLang="en-US" smtClean="0">
                <a:solidFill>
                  <a:schemeClr val="folHlink"/>
                </a:solidFill>
                <a:latin typeface="宋体" panose="02010600030101010101" pitchFamily="2" charset="-122"/>
              </a:rPr>
              <a:t>与结构有紧密配合的固定位置的元器件</a:t>
            </a:r>
            <a:r>
              <a:rPr lang="zh-CN" altLang="en-US" smtClean="0">
                <a:latin typeface="宋体" panose="02010600030101010101" pitchFamily="2" charset="-122"/>
              </a:rPr>
              <a:t>，如电源插座、指示灯、开关、连接件之类；再次线路上的特殊元件和大的元器件，如发热元件、变压器、</a:t>
            </a:r>
            <a:r>
              <a:rPr lang="en-US" altLang="zh-CN" smtClean="0">
                <a:latin typeface="宋体" panose="02010600030101010101" pitchFamily="2" charset="-122"/>
              </a:rPr>
              <a:t>IC </a:t>
            </a:r>
            <a:r>
              <a:rPr lang="zh-CN" altLang="en-US" smtClean="0">
                <a:latin typeface="宋体" panose="02010600030101010101" pitchFamily="2" charset="-122"/>
              </a:rPr>
              <a:t>等；最后放置小器件</a:t>
            </a:r>
          </a:p>
          <a:p>
            <a:pPr algn="just" eaLnBrk="1" hangingPunct="1">
              <a:lnSpc>
                <a:spcPct val="85000"/>
              </a:lnSpc>
            </a:pPr>
            <a:r>
              <a:rPr lang="zh-CN" altLang="en-US" smtClean="0">
                <a:latin typeface="宋体" panose="02010600030101010101" pitchFamily="2" charset="-122"/>
              </a:rPr>
              <a:t>布局采用</a:t>
            </a:r>
            <a:r>
              <a:rPr lang="zh-CN" altLang="en-US" smtClean="0">
                <a:solidFill>
                  <a:schemeClr val="folHlink"/>
                </a:solidFill>
                <a:latin typeface="宋体" panose="02010600030101010101" pitchFamily="2" charset="-122"/>
              </a:rPr>
              <a:t>分区摆放</a:t>
            </a:r>
            <a:r>
              <a:rPr lang="zh-CN" altLang="en-US" smtClean="0">
                <a:latin typeface="宋体" panose="02010600030101010101" pitchFamily="2" charset="-122"/>
              </a:rPr>
              <a:t>和</a:t>
            </a:r>
            <a:r>
              <a:rPr lang="zh-CN" altLang="en-US" smtClean="0">
                <a:solidFill>
                  <a:schemeClr val="folHlink"/>
                </a:solidFill>
                <a:latin typeface="宋体" panose="02010600030101010101" pitchFamily="2" charset="-122"/>
              </a:rPr>
              <a:t>核心外围</a:t>
            </a:r>
            <a:r>
              <a:rPr lang="zh-CN" altLang="en-US" smtClean="0">
                <a:latin typeface="宋体" panose="02010600030101010101" pitchFamily="2" charset="-122"/>
              </a:rPr>
              <a:t>的基本原则，同一电路单元的元器件应相对集中排列，以便于调试和维修；有相互连线的元器件应相对靠近排列，以利于提高布线密度和走线距离最短</a:t>
            </a:r>
          </a:p>
        </p:txBody>
      </p:sp>
      <p:sp>
        <p:nvSpPr>
          <p:cNvPr id="17413" name="Rectangle 5"/>
          <p:cNvSpPr>
            <a:spLocks noChangeArrowheads="1"/>
          </p:cNvSpPr>
          <p:nvPr/>
        </p:nvSpPr>
        <p:spPr bwMode="auto">
          <a:xfrm>
            <a:off x="3548063"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14" name="Rectangle 7"/>
          <p:cNvSpPr>
            <a:spLocks noChangeArrowheads="1"/>
          </p:cNvSpPr>
          <p:nvPr/>
        </p:nvSpPr>
        <p:spPr bwMode="auto">
          <a:xfrm>
            <a:off x="36147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25CF66F-FC90-4B85-8953-960DB4E6278E}" type="slidenum">
              <a:rPr kumimoji="0" lang="en-US" altLang="zh-CN" sz="1400"/>
              <a:pPr/>
              <a:t>11</a:t>
            </a:fld>
            <a:endParaRPr kumimoji="0" lang="en-US" altLang="zh-CN" sz="1400"/>
          </a:p>
        </p:txBody>
      </p:sp>
      <p:sp>
        <p:nvSpPr>
          <p:cNvPr id="19459" name="Rectangle 2"/>
          <p:cNvSpPr>
            <a:spLocks noGrp="1" noChangeArrowheads="1"/>
          </p:cNvSpPr>
          <p:nvPr>
            <p:ph type="title"/>
          </p:nvPr>
        </p:nvSpPr>
        <p:spPr/>
        <p:txBody>
          <a:bodyPr/>
          <a:lstStyle/>
          <a:p>
            <a:pPr eaLnBrk="1" hangingPunct="1"/>
            <a:r>
              <a:rPr lang="zh-CN" altLang="en-US" smtClean="0"/>
              <a:t>印制电路板布局设计一般原则</a:t>
            </a:r>
            <a:r>
              <a:rPr lang="en-US" altLang="zh-CN" smtClean="0"/>
              <a:t>(2)</a:t>
            </a:r>
          </a:p>
        </p:txBody>
      </p:sp>
      <p:sp>
        <p:nvSpPr>
          <p:cNvPr id="19460" name="Rectangle 3"/>
          <p:cNvSpPr>
            <a:spLocks noGrp="1" noChangeArrowheads="1"/>
          </p:cNvSpPr>
          <p:nvPr>
            <p:ph type="body" idx="1"/>
          </p:nvPr>
        </p:nvSpPr>
        <p:spPr/>
        <p:txBody>
          <a:bodyPr/>
          <a:lstStyle/>
          <a:p>
            <a:pPr algn="just" eaLnBrk="1" hangingPunct="1">
              <a:lnSpc>
                <a:spcPct val="90000"/>
              </a:lnSpc>
            </a:pPr>
            <a:r>
              <a:rPr lang="zh-CN" altLang="en-US" smtClean="0"/>
              <a:t>印制导线的拐弯应成</a:t>
            </a:r>
            <a:r>
              <a:rPr lang="zh-CN" altLang="en-US" smtClean="0">
                <a:solidFill>
                  <a:schemeClr val="folHlink"/>
                </a:solidFill>
              </a:rPr>
              <a:t>圆角</a:t>
            </a:r>
            <a:r>
              <a:rPr lang="zh-CN" altLang="en-US" smtClean="0"/>
              <a:t>；当两面板布线时，两面的导线宜相互</a:t>
            </a:r>
            <a:r>
              <a:rPr lang="zh-CN" altLang="en-US" smtClean="0">
                <a:solidFill>
                  <a:schemeClr val="folHlink"/>
                </a:solidFill>
              </a:rPr>
              <a:t>垂直或斜交</a:t>
            </a:r>
          </a:p>
          <a:p>
            <a:pPr algn="just" eaLnBrk="1" hangingPunct="1">
              <a:lnSpc>
                <a:spcPct val="90000"/>
              </a:lnSpc>
            </a:pPr>
            <a:r>
              <a:rPr lang="zh-CN" altLang="en-US" smtClean="0"/>
              <a:t>导线的宽度：导线宽度应以能满足电气性能要求而又便于生产为宜，它的最小值以承受的电流大小而定，导线宽度和间距一般可取</a:t>
            </a:r>
            <a:r>
              <a:rPr lang="en-US" altLang="zh-CN" smtClean="0">
                <a:solidFill>
                  <a:schemeClr val="folHlink"/>
                </a:solidFill>
              </a:rPr>
              <a:t>0.3mm</a:t>
            </a:r>
          </a:p>
          <a:p>
            <a:pPr algn="just" eaLnBrk="1" hangingPunct="1">
              <a:lnSpc>
                <a:spcPct val="90000"/>
              </a:lnSpc>
            </a:pPr>
            <a:r>
              <a:rPr lang="zh-CN" altLang="en-US" smtClean="0"/>
              <a:t>在</a:t>
            </a:r>
            <a:r>
              <a:rPr lang="en-US" altLang="zh-CN" smtClean="0"/>
              <a:t>DIP</a:t>
            </a:r>
            <a:r>
              <a:rPr lang="zh-CN" altLang="en-US" smtClean="0"/>
              <a:t>封装的</a:t>
            </a:r>
            <a:r>
              <a:rPr lang="en-US" altLang="zh-CN" smtClean="0"/>
              <a:t>IC</a:t>
            </a:r>
            <a:r>
              <a:rPr lang="zh-CN" altLang="en-US" smtClean="0"/>
              <a:t>脚间走线，采用</a:t>
            </a:r>
            <a:r>
              <a:rPr lang="en-US" altLang="zh-CN" smtClean="0">
                <a:solidFill>
                  <a:schemeClr val="folHlink"/>
                </a:solidFill>
              </a:rPr>
              <a:t>10</a:t>
            </a:r>
            <a:r>
              <a:rPr lang="zh-CN" altLang="en-US" smtClean="0">
                <a:solidFill>
                  <a:schemeClr val="folHlink"/>
                </a:solidFill>
              </a:rPr>
              <a:t>－</a:t>
            </a:r>
            <a:r>
              <a:rPr lang="en-US" altLang="zh-CN" smtClean="0">
                <a:solidFill>
                  <a:schemeClr val="folHlink"/>
                </a:solidFill>
              </a:rPr>
              <a:t>10</a:t>
            </a:r>
            <a:r>
              <a:rPr lang="zh-CN" altLang="en-US" smtClean="0">
                <a:solidFill>
                  <a:schemeClr val="folHlink"/>
                </a:solidFill>
              </a:rPr>
              <a:t>与</a:t>
            </a:r>
            <a:r>
              <a:rPr lang="en-US" altLang="zh-CN" smtClean="0">
                <a:solidFill>
                  <a:schemeClr val="folHlink"/>
                </a:solidFill>
              </a:rPr>
              <a:t>12</a:t>
            </a:r>
            <a:r>
              <a:rPr lang="zh-CN" altLang="en-US" smtClean="0">
                <a:solidFill>
                  <a:schemeClr val="folHlink"/>
                </a:solidFill>
              </a:rPr>
              <a:t>－</a:t>
            </a:r>
            <a:r>
              <a:rPr lang="en-US" altLang="zh-CN" smtClean="0">
                <a:solidFill>
                  <a:schemeClr val="folHlink"/>
                </a:solidFill>
              </a:rPr>
              <a:t>12</a:t>
            </a:r>
            <a:r>
              <a:rPr lang="zh-CN" altLang="en-US" smtClean="0"/>
              <a:t>原则，即当两脚间通过</a:t>
            </a:r>
            <a:r>
              <a:rPr lang="en-US" altLang="zh-CN" smtClean="0"/>
              <a:t>2</a:t>
            </a:r>
            <a:r>
              <a:rPr lang="zh-CN" altLang="en-US" smtClean="0"/>
              <a:t>根线时，焊盘直径可设为</a:t>
            </a:r>
            <a:r>
              <a:rPr lang="en-US" altLang="zh-CN" smtClean="0"/>
              <a:t>50mil</a:t>
            </a:r>
            <a:r>
              <a:rPr lang="zh-CN" altLang="en-US" smtClean="0"/>
              <a:t>、线宽与线距都为</a:t>
            </a:r>
            <a:r>
              <a:rPr lang="en-US" altLang="zh-CN" smtClean="0"/>
              <a:t>10mil</a:t>
            </a:r>
            <a:r>
              <a:rPr lang="zh-CN" altLang="en-US" smtClean="0"/>
              <a:t>，当两脚间只通过</a:t>
            </a:r>
            <a:r>
              <a:rPr lang="en-US" altLang="zh-CN" smtClean="0"/>
              <a:t>1</a:t>
            </a:r>
            <a:r>
              <a:rPr lang="zh-CN" altLang="en-US" smtClean="0"/>
              <a:t>根线时，焊盘直径可设为</a:t>
            </a:r>
            <a:r>
              <a:rPr lang="en-US" altLang="zh-CN" smtClean="0"/>
              <a:t>64mil</a:t>
            </a:r>
            <a:r>
              <a:rPr lang="zh-CN" altLang="en-US" smtClean="0"/>
              <a:t>、线宽与线距都为</a:t>
            </a:r>
            <a:r>
              <a:rPr lang="en-US" altLang="zh-CN" smtClean="0"/>
              <a:t>12mil</a:t>
            </a:r>
          </a:p>
        </p:txBody>
      </p:sp>
      <p:pic>
        <p:nvPicPr>
          <p:cNvPr id="2"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70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AB86263-C8EB-4B35-884B-61B497282422}" type="slidenum">
              <a:rPr kumimoji="0" lang="en-US" altLang="zh-CN" sz="1400"/>
              <a:pPr/>
              <a:t>12</a:t>
            </a:fld>
            <a:endParaRPr kumimoji="0" lang="en-US" altLang="zh-CN" sz="1400"/>
          </a:p>
        </p:txBody>
      </p:sp>
      <p:sp>
        <p:nvSpPr>
          <p:cNvPr id="21507" name="Rectangle 2"/>
          <p:cNvSpPr>
            <a:spLocks noGrp="1" noChangeArrowheads="1"/>
          </p:cNvSpPr>
          <p:nvPr>
            <p:ph type="title"/>
          </p:nvPr>
        </p:nvSpPr>
        <p:spPr/>
        <p:txBody>
          <a:bodyPr/>
          <a:lstStyle/>
          <a:p>
            <a:pPr eaLnBrk="1" hangingPunct="1"/>
            <a:r>
              <a:rPr lang="zh-CN" altLang="en-US" smtClean="0"/>
              <a:t>印制电路板布局设计一般原则</a:t>
            </a:r>
            <a:r>
              <a:rPr lang="en-US" altLang="zh-CN" smtClean="0"/>
              <a:t>(3)</a:t>
            </a:r>
          </a:p>
        </p:txBody>
      </p:sp>
      <p:sp>
        <p:nvSpPr>
          <p:cNvPr id="21508" name="Rectangle 3"/>
          <p:cNvSpPr>
            <a:spLocks noGrp="1" noChangeArrowheads="1"/>
          </p:cNvSpPr>
          <p:nvPr>
            <p:ph type="body" idx="1"/>
          </p:nvPr>
        </p:nvSpPr>
        <p:spPr/>
        <p:txBody>
          <a:bodyPr/>
          <a:lstStyle/>
          <a:p>
            <a:pPr algn="just" eaLnBrk="1" hangingPunct="1"/>
            <a:r>
              <a:rPr lang="zh-CN" altLang="en-US" sz="3000" dirty="0" smtClean="0"/>
              <a:t>焊盘的直径和内孔尺寸：焊盘的内孔通常情况下以金属引脚直径值加上</a:t>
            </a:r>
            <a:r>
              <a:rPr lang="en-US" altLang="zh-CN" sz="3000" dirty="0" smtClean="0"/>
              <a:t>0.2mm</a:t>
            </a:r>
            <a:r>
              <a:rPr lang="zh-CN" altLang="en-US" sz="3000" dirty="0" smtClean="0"/>
              <a:t>作为焊盘内孔直径，如电阻的金属引脚直径为</a:t>
            </a:r>
            <a:r>
              <a:rPr lang="en-US" altLang="zh-CN" sz="3000" dirty="0" smtClean="0"/>
              <a:t>0.5mm</a:t>
            </a:r>
            <a:r>
              <a:rPr lang="zh-CN" altLang="en-US" sz="3000" dirty="0" smtClean="0"/>
              <a:t>时，其焊盘内孔直径对应为</a:t>
            </a:r>
            <a:r>
              <a:rPr lang="en-US" altLang="zh-CN" sz="3000" dirty="0" smtClean="0"/>
              <a:t>0.7mm</a:t>
            </a:r>
          </a:p>
          <a:p>
            <a:pPr algn="just" eaLnBrk="1" hangingPunct="1"/>
            <a:r>
              <a:rPr lang="zh-CN" altLang="en-US" sz="3000" dirty="0" smtClean="0"/>
              <a:t>跨接线的使用：在单面的印制线路板设计中，有些线路无法连接时，常会用到跨接线放置跨接线时，其种类越少越好，通常情况下只设</a:t>
            </a:r>
            <a:r>
              <a:rPr lang="en-US" altLang="zh-CN" sz="3000" dirty="0" smtClean="0"/>
              <a:t>6mm</a:t>
            </a:r>
            <a:r>
              <a:rPr lang="zh-CN" altLang="en-US" sz="3000" dirty="0" smtClean="0"/>
              <a:t>，</a:t>
            </a:r>
            <a:r>
              <a:rPr lang="en-US" altLang="zh-CN" sz="3000" dirty="0" smtClean="0"/>
              <a:t>8mm</a:t>
            </a:r>
            <a:r>
              <a:rPr lang="zh-CN" altLang="en-US" sz="3000" dirty="0" smtClean="0"/>
              <a:t>，</a:t>
            </a:r>
            <a:r>
              <a:rPr lang="en-US" altLang="zh-CN" sz="3000" dirty="0" smtClean="0"/>
              <a:t>10mm</a:t>
            </a:r>
            <a:r>
              <a:rPr lang="zh-CN" altLang="en-US" sz="3000" dirty="0" smtClean="0"/>
              <a:t>三种</a:t>
            </a:r>
          </a:p>
        </p:txBody>
      </p:sp>
      <p:pic>
        <p:nvPicPr>
          <p:cNvPr id="2"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F10429B-AC22-47B8-B223-C99D75589B15}" type="slidenum">
              <a:rPr kumimoji="0" lang="en-US" altLang="zh-CN" sz="1400"/>
              <a:pPr/>
              <a:t>13</a:t>
            </a:fld>
            <a:endParaRPr kumimoji="0" lang="en-US" altLang="zh-CN" sz="1400"/>
          </a:p>
        </p:txBody>
      </p:sp>
      <p:sp>
        <p:nvSpPr>
          <p:cNvPr id="23555" name="Rectangle 2"/>
          <p:cNvSpPr>
            <a:spLocks noGrp="1" noChangeArrowheads="1"/>
          </p:cNvSpPr>
          <p:nvPr>
            <p:ph type="title"/>
          </p:nvPr>
        </p:nvSpPr>
        <p:spPr/>
        <p:txBody>
          <a:bodyPr/>
          <a:lstStyle/>
          <a:p>
            <a:pPr eaLnBrk="1" hangingPunct="1"/>
            <a:r>
              <a:rPr lang="zh-CN" altLang="en-US" smtClean="0"/>
              <a:t>印制电路板布局设计一般原则</a:t>
            </a:r>
            <a:r>
              <a:rPr lang="en-US" altLang="zh-CN" smtClean="0"/>
              <a:t>(4)</a:t>
            </a:r>
          </a:p>
        </p:txBody>
      </p:sp>
      <p:sp>
        <p:nvSpPr>
          <p:cNvPr id="23556" name="Rectangle 3"/>
          <p:cNvSpPr>
            <a:spLocks noGrp="1" noChangeArrowheads="1"/>
          </p:cNvSpPr>
          <p:nvPr>
            <p:ph type="body" idx="1"/>
          </p:nvPr>
        </p:nvSpPr>
        <p:spPr/>
        <p:txBody>
          <a:bodyPr/>
          <a:lstStyle/>
          <a:p>
            <a:pPr algn="just" eaLnBrk="1" hangingPunct="1"/>
            <a:r>
              <a:rPr lang="zh-CN" altLang="en-US" smtClean="0"/>
              <a:t>板材与板厚：印制线路板一般用覆箔层压板制成，常用的是覆铜箔层压板。板材选用时要从电气性能、可靠性、加工工艺要求、经济指标等方面考虑</a:t>
            </a:r>
          </a:p>
          <a:p>
            <a:pPr algn="just" eaLnBrk="1" hangingPunct="1"/>
            <a:r>
              <a:rPr lang="zh-CN" altLang="en-US" smtClean="0"/>
              <a:t>印制线路板的厚度应根据印制板的功能及所装元件的重量、印制板插座规格、印制板的外形尺寸和所承受的机械负荷来决定。常见的印制线路板厚度有</a:t>
            </a:r>
            <a:r>
              <a:rPr lang="en-US" altLang="zh-CN" smtClean="0"/>
              <a:t>0.5mm</a:t>
            </a:r>
            <a:r>
              <a:rPr lang="zh-CN" altLang="en-US" smtClean="0"/>
              <a:t>、</a:t>
            </a:r>
            <a:r>
              <a:rPr lang="en-US" altLang="zh-CN" smtClean="0"/>
              <a:t>1mm</a:t>
            </a:r>
            <a:r>
              <a:rPr lang="zh-CN" altLang="en-US" smtClean="0"/>
              <a:t>、</a:t>
            </a:r>
            <a:r>
              <a:rPr lang="en-US" altLang="zh-CN" smtClean="0"/>
              <a:t>1.5mm</a:t>
            </a:r>
            <a:r>
              <a:rPr lang="zh-CN" altLang="en-US" smtClean="0"/>
              <a:t>、</a:t>
            </a:r>
            <a:r>
              <a:rPr lang="en-US" altLang="zh-CN" smtClean="0"/>
              <a:t>2mm</a:t>
            </a:r>
            <a:r>
              <a:rPr lang="zh-CN" altLang="en-US" smtClean="0"/>
              <a:t>等</a:t>
            </a:r>
          </a:p>
        </p:txBody>
      </p:sp>
      <p:pic>
        <p:nvPicPr>
          <p:cNvPr id="2"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645B4A7-836F-4A6C-B9E0-4389B3BC897D}" type="slidenum">
              <a:rPr kumimoji="0" lang="en-US" altLang="zh-CN" sz="1400"/>
              <a:pPr/>
              <a:t>14</a:t>
            </a:fld>
            <a:endParaRPr kumimoji="0" lang="en-US" altLang="zh-CN" sz="1400"/>
          </a:p>
        </p:txBody>
      </p:sp>
      <p:sp>
        <p:nvSpPr>
          <p:cNvPr id="25603" name="Rectangle 2"/>
          <p:cNvSpPr>
            <a:spLocks noGrp="1" noChangeArrowheads="1"/>
          </p:cNvSpPr>
          <p:nvPr>
            <p:ph type="title"/>
          </p:nvPr>
        </p:nvSpPr>
        <p:spPr/>
        <p:txBody>
          <a:bodyPr/>
          <a:lstStyle/>
          <a:p>
            <a:pPr eaLnBrk="1" hangingPunct="1"/>
            <a:r>
              <a:rPr lang="en-US" altLang="zh-CN" smtClean="0"/>
              <a:t>EDA</a:t>
            </a:r>
            <a:r>
              <a:rPr lang="zh-CN" altLang="en-US" smtClean="0"/>
              <a:t>实践课的主要内容</a:t>
            </a:r>
          </a:p>
        </p:txBody>
      </p:sp>
      <p:sp>
        <p:nvSpPr>
          <p:cNvPr id="25604" name="Rectangle 3"/>
          <p:cNvSpPr>
            <a:spLocks noGrp="1" noChangeArrowheads="1"/>
          </p:cNvSpPr>
          <p:nvPr>
            <p:ph type="body" idx="1"/>
          </p:nvPr>
        </p:nvSpPr>
        <p:spPr/>
        <p:txBody>
          <a:bodyPr/>
          <a:lstStyle/>
          <a:p>
            <a:pPr marL="533400" indent="-533400" algn="just" eaLnBrk="1" hangingPunct="1">
              <a:lnSpc>
                <a:spcPct val="80000"/>
              </a:lnSpc>
            </a:pPr>
            <a:r>
              <a:rPr lang="zh-CN" altLang="en-US" smtClean="0"/>
              <a:t>了解电路功能，绘制电路原理图，利用</a:t>
            </a:r>
            <a:r>
              <a:rPr lang="en-US" altLang="zh-CN" smtClean="0"/>
              <a:t>Multisim</a:t>
            </a:r>
            <a:r>
              <a:rPr lang="zh-CN" altLang="en-US" smtClean="0"/>
              <a:t>电路仿真软件分析判断电路功能的正确性</a:t>
            </a:r>
          </a:p>
          <a:p>
            <a:pPr marL="533400" indent="-533400" algn="just" eaLnBrk="1" hangingPunct="1">
              <a:lnSpc>
                <a:spcPct val="80000"/>
              </a:lnSpc>
            </a:pPr>
            <a:r>
              <a:rPr lang="zh-CN" altLang="en-US" smtClean="0"/>
              <a:t>印制板的制作：</a:t>
            </a:r>
          </a:p>
          <a:p>
            <a:pPr lvl="1" algn="just" eaLnBrk="1" hangingPunct="1">
              <a:lnSpc>
                <a:spcPct val="80000"/>
              </a:lnSpc>
            </a:pPr>
            <a:r>
              <a:rPr lang="zh-CN" altLang="en-US" smtClean="0"/>
              <a:t>通过</a:t>
            </a:r>
            <a:r>
              <a:rPr lang="en-US" altLang="zh-CN" smtClean="0">
                <a:solidFill>
                  <a:srgbClr val="0000FF"/>
                </a:solidFill>
              </a:rPr>
              <a:t>Ultiboard</a:t>
            </a:r>
            <a:r>
              <a:rPr lang="zh-CN" altLang="en-US" smtClean="0"/>
              <a:t>与</a:t>
            </a:r>
            <a:r>
              <a:rPr lang="en-US" altLang="zh-CN" smtClean="0"/>
              <a:t>Multisim</a:t>
            </a:r>
            <a:r>
              <a:rPr lang="zh-CN" altLang="en-US" smtClean="0"/>
              <a:t>之间的有机结合，可以直接将完成的电路原理图传输到</a:t>
            </a:r>
            <a:r>
              <a:rPr lang="en-US" altLang="zh-CN" smtClean="0">
                <a:solidFill>
                  <a:srgbClr val="0000FF"/>
                </a:solidFill>
              </a:rPr>
              <a:t>Ultiboard</a:t>
            </a:r>
            <a:r>
              <a:rPr lang="zh-CN" altLang="en-US" smtClean="0"/>
              <a:t>进行印制板的设计</a:t>
            </a:r>
          </a:p>
          <a:p>
            <a:pPr lvl="1" algn="just" eaLnBrk="1" hangingPunct="1">
              <a:lnSpc>
                <a:spcPct val="80000"/>
              </a:lnSpc>
            </a:pPr>
            <a:r>
              <a:rPr lang="zh-CN" altLang="en-US" smtClean="0"/>
              <a:t>在</a:t>
            </a:r>
            <a:r>
              <a:rPr lang="en-US" altLang="zh-CN" smtClean="0">
                <a:solidFill>
                  <a:srgbClr val="0000FF"/>
                </a:solidFill>
              </a:rPr>
              <a:t>Protel99</a:t>
            </a:r>
            <a:r>
              <a:rPr lang="zh-CN" altLang="en-US" smtClean="0"/>
              <a:t>中输入经过仿真验证的电路原理图，然后建立</a:t>
            </a:r>
            <a:r>
              <a:rPr lang="en-US" altLang="zh-CN" smtClean="0"/>
              <a:t>PCB</a:t>
            </a:r>
            <a:r>
              <a:rPr lang="zh-CN" altLang="en-US" smtClean="0"/>
              <a:t>文件并设计印制电路板的布局、布线，并根据具体要求调整</a:t>
            </a:r>
          </a:p>
          <a:p>
            <a:pPr lvl="1" algn="just" eaLnBrk="1" hangingPunct="1">
              <a:lnSpc>
                <a:spcPct val="80000"/>
              </a:lnSpc>
            </a:pPr>
            <a:r>
              <a:rPr lang="zh-CN" altLang="en-US" smtClean="0"/>
              <a:t>手工自制印制电路板并进行元器件的焊接、安装、调试</a:t>
            </a:r>
          </a:p>
        </p:txBody>
      </p:sp>
      <p:pic>
        <p:nvPicPr>
          <p:cNvPr id="2"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F97103B-372E-429A-B576-77CC60968274}" type="slidenum">
              <a:rPr kumimoji="0" lang="en-US" altLang="zh-CN" sz="1400"/>
              <a:pPr/>
              <a:t>15</a:t>
            </a:fld>
            <a:endParaRPr kumimoji="0" lang="en-US" altLang="zh-CN" sz="1400"/>
          </a:p>
        </p:txBody>
      </p:sp>
      <p:sp>
        <p:nvSpPr>
          <p:cNvPr id="27651" name="Rectangle 2"/>
          <p:cNvSpPr>
            <a:spLocks noGrp="1" noChangeArrowheads="1"/>
          </p:cNvSpPr>
          <p:nvPr>
            <p:ph type="title"/>
          </p:nvPr>
        </p:nvSpPr>
        <p:spPr/>
        <p:txBody>
          <a:bodyPr/>
          <a:lstStyle/>
          <a:p>
            <a:pPr eaLnBrk="1" hangingPunct="1"/>
            <a:r>
              <a:rPr lang="zh-CN" altLang="en-US" smtClean="0"/>
              <a:t>电路原理图的绘制软件</a:t>
            </a:r>
          </a:p>
        </p:txBody>
      </p:sp>
      <p:sp>
        <p:nvSpPr>
          <p:cNvPr id="27652" name="Rectangle 3"/>
          <p:cNvSpPr>
            <a:spLocks noGrp="1" noChangeArrowheads="1"/>
          </p:cNvSpPr>
          <p:nvPr>
            <p:ph type="body" idx="1"/>
          </p:nvPr>
        </p:nvSpPr>
        <p:spPr/>
        <p:txBody>
          <a:bodyPr/>
          <a:lstStyle/>
          <a:p>
            <a:pPr algn="just" eaLnBrk="1" hangingPunct="1"/>
            <a:r>
              <a:rPr lang="zh-CN" altLang="en-US" smtClean="0"/>
              <a:t>设计软件种类繁多，常用的</a:t>
            </a:r>
            <a:r>
              <a:rPr lang="en-US" altLang="zh-CN" smtClean="0"/>
              <a:t>EDA</a:t>
            </a:r>
            <a:r>
              <a:rPr lang="zh-CN" altLang="en-US" smtClean="0"/>
              <a:t>软件，包括</a:t>
            </a:r>
            <a:r>
              <a:rPr lang="en-US" altLang="zh-CN" smtClean="0"/>
              <a:t>PROTEL</a:t>
            </a:r>
            <a:r>
              <a:rPr lang="zh-CN" altLang="en-US" smtClean="0"/>
              <a:t>、</a:t>
            </a:r>
            <a:r>
              <a:rPr lang="en-US" altLang="zh-CN" smtClean="0"/>
              <a:t>ORCAD/PSPICE</a:t>
            </a:r>
            <a:r>
              <a:rPr lang="zh-CN" altLang="en-US" smtClean="0"/>
              <a:t>、</a:t>
            </a:r>
            <a:r>
              <a:rPr lang="en-US" altLang="zh-CN" smtClean="0"/>
              <a:t>EWB</a:t>
            </a:r>
            <a:r>
              <a:rPr lang="zh-CN" altLang="en-US" smtClean="0"/>
              <a:t>、</a:t>
            </a:r>
            <a:r>
              <a:rPr lang="en-US" altLang="zh-CN" smtClean="0"/>
              <a:t>P-CAD</a:t>
            </a:r>
            <a:r>
              <a:rPr lang="zh-CN" altLang="en-US" smtClean="0"/>
              <a:t>等</a:t>
            </a:r>
          </a:p>
          <a:p>
            <a:pPr lvl="1" algn="just" eaLnBrk="1" hangingPunct="1"/>
            <a:r>
              <a:rPr lang="zh-CN" altLang="en-US" sz="2800" smtClean="0"/>
              <a:t>在实践课中我们选用</a:t>
            </a:r>
            <a:r>
              <a:rPr lang="en-US" altLang="zh-CN" sz="2800" smtClean="0"/>
              <a:t>EWB ( Electronics Workbench</a:t>
            </a:r>
            <a:r>
              <a:rPr lang="zh-CN" altLang="en-US" sz="2800" smtClean="0"/>
              <a:t>，虚拟电子工作台</a:t>
            </a:r>
            <a:r>
              <a:rPr lang="en-US" altLang="zh-CN" sz="2800" smtClean="0"/>
              <a:t>)</a:t>
            </a:r>
            <a:r>
              <a:rPr lang="zh-CN" altLang="en-US" sz="2800" smtClean="0"/>
              <a:t>系列的最新软件－</a:t>
            </a:r>
            <a:r>
              <a:rPr lang="en-US" altLang="zh-CN" sz="2800" smtClean="0"/>
              <a:t>Multisim</a:t>
            </a:r>
            <a:r>
              <a:rPr lang="zh-CN" altLang="en-US" sz="2800" smtClean="0"/>
              <a:t>完成电路原理图以及电路的仿真和分析</a:t>
            </a:r>
          </a:p>
          <a:p>
            <a:pPr lvl="1" algn="just" eaLnBrk="1" hangingPunct="1"/>
            <a:r>
              <a:rPr lang="zh-CN" altLang="en-US" sz="2800" smtClean="0"/>
              <a:t>然后采用</a:t>
            </a:r>
            <a:r>
              <a:rPr lang="en-US" altLang="zh-CN" sz="2800" smtClean="0"/>
              <a:t>Protel99</a:t>
            </a:r>
            <a:r>
              <a:rPr lang="zh-CN" altLang="en-US" sz="2800" smtClean="0"/>
              <a:t>软件完成印制板的设计</a:t>
            </a:r>
          </a:p>
        </p:txBody>
      </p:sp>
      <p:pic>
        <p:nvPicPr>
          <p:cNvPr id="2"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6DC54A0-7588-473D-BCEB-F84A9845A0E0}" type="slidenum">
              <a:rPr kumimoji="0" lang="en-US" altLang="zh-CN" sz="1400"/>
              <a:pPr/>
              <a:t>16</a:t>
            </a:fld>
            <a:endParaRPr kumimoji="0" lang="en-US" altLang="zh-CN" sz="1400"/>
          </a:p>
        </p:txBody>
      </p:sp>
      <p:sp>
        <p:nvSpPr>
          <p:cNvPr id="28675" name="Rectangle 2"/>
          <p:cNvSpPr>
            <a:spLocks noGrp="1" noChangeArrowheads="1"/>
          </p:cNvSpPr>
          <p:nvPr>
            <p:ph type="title"/>
          </p:nvPr>
        </p:nvSpPr>
        <p:spPr/>
        <p:txBody>
          <a:bodyPr/>
          <a:lstStyle/>
          <a:p>
            <a:pPr eaLnBrk="1" hangingPunct="1"/>
            <a:r>
              <a:rPr lang="en-US" altLang="zh-CN" smtClean="0"/>
              <a:t>Multisim</a:t>
            </a:r>
            <a:r>
              <a:rPr lang="zh-CN" altLang="en-US" smtClean="0"/>
              <a:t>软件对电路进行仿真</a:t>
            </a:r>
          </a:p>
        </p:txBody>
      </p:sp>
      <p:sp>
        <p:nvSpPr>
          <p:cNvPr id="28676" name="Rectangle 3"/>
          <p:cNvSpPr>
            <a:spLocks noGrp="1" noChangeArrowheads="1"/>
          </p:cNvSpPr>
          <p:nvPr>
            <p:ph type="body" idx="1"/>
          </p:nvPr>
        </p:nvSpPr>
        <p:spPr/>
        <p:txBody>
          <a:bodyPr/>
          <a:lstStyle/>
          <a:p>
            <a:pPr algn="just" eaLnBrk="1" hangingPunct="1">
              <a:lnSpc>
                <a:spcPct val="90000"/>
              </a:lnSpc>
            </a:pPr>
            <a:r>
              <a:rPr lang="en-US" altLang="zh-CN" smtClean="0"/>
              <a:t>Multisim</a:t>
            </a:r>
            <a:r>
              <a:rPr lang="zh-CN" altLang="en-US" smtClean="0"/>
              <a:t>电路仿真软件是一完整的系统设计工具，充当虚拟实验平台</a:t>
            </a:r>
          </a:p>
          <a:p>
            <a:pPr algn="just" eaLnBrk="1" hangingPunct="1">
              <a:lnSpc>
                <a:spcPct val="90000"/>
              </a:lnSpc>
            </a:pPr>
            <a:r>
              <a:rPr lang="zh-CN" altLang="en-US" smtClean="0"/>
              <a:t>对我们的电路原理图进行仿真，检测电路的功能是否实现</a:t>
            </a:r>
          </a:p>
          <a:p>
            <a:pPr lvl="1" algn="just" eaLnBrk="1" hangingPunct="1">
              <a:lnSpc>
                <a:spcPct val="90000"/>
              </a:lnSpc>
            </a:pPr>
            <a:r>
              <a:rPr lang="zh-CN" altLang="en-US" smtClean="0"/>
              <a:t>通过示波器观察电路输出波形，以判断是否达到电路功能设计的要求</a:t>
            </a:r>
          </a:p>
          <a:p>
            <a:pPr lvl="1" algn="just" eaLnBrk="1" hangingPunct="1">
              <a:lnSpc>
                <a:spcPct val="90000"/>
              </a:lnSpc>
            </a:pPr>
            <a:r>
              <a:rPr lang="zh-CN" altLang="en-US" smtClean="0"/>
              <a:t>分析重要节点的直流工作点、瞬态电流，是否处于正常工作状态</a:t>
            </a:r>
          </a:p>
          <a:p>
            <a:pPr lvl="1" algn="just" eaLnBrk="1" hangingPunct="1">
              <a:lnSpc>
                <a:spcPct val="90000"/>
              </a:lnSpc>
            </a:pPr>
            <a:r>
              <a:rPr lang="zh-CN" altLang="en-US" smtClean="0"/>
              <a:t>噪声分析：分析电阻或晶体管噪声对整体电路的影响</a:t>
            </a:r>
          </a:p>
        </p:txBody>
      </p:sp>
      <p:pic>
        <p:nvPicPr>
          <p:cNvPr id="2" nam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1A016F4-6640-4A1A-BAAD-8EFCC71E60F8}" type="slidenum">
              <a:rPr kumimoji="0" lang="en-US" altLang="zh-CN" sz="1400"/>
              <a:pPr/>
              <a:t>17</a:t>
            </a:fld>
            <a:endParaRPr kumimoji="0" lang="en-US" altLang="zh-CN" sz="1400"/>
          </a:p>
        </p:txBody>
      </p:sp>
      <p:pic>
        <p:nvPicPr>
          <p:cNvPr id="29699" name="Picture 2" descr="方波三角波产生电路原理图white">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484313"/>
            <a:ext cx="6408737"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3"/>
          <p:cNvSpPr>
            <a:spLocks noGrp="1" noChangeArrowheads="1"/>
          </p:cNvSpPr>
          <p:nvPr>
            <p:ph type="title"/>
          </p:nvPr>
        </p:nvSpPr>
        <p:spPr/>
        <p:txBody>
          <a:bodyPr/>
          <a:lstStyle/>
          <a:p>
            <a:pPr eaLnBrk="1" hangingPunct="1"/>
            <a:r>
              <a:rPr lang="en-US" altLang="zh-CN" smtClean="0"/>
              <a:t>Multisim</a:t>
            </a:r>
            <a:r>
              <a:rPr lang="zh-CN" altLang="en-US" smtClean="0"/>
              <a:t>仿真示例</a:t>
            </a:r>
          </a:p>
        </p:txBody>
      </p:sp>
      <p:sp>
        <p:nvSpPr>
          <p:cNvPr id="29701" name="Rectangle 4"/>
          <p:cNvSpPr>
            <a:spLocks noGrp="1" noChangeArrowheads="1"/>
          </p:cNvSpPr>
          <p:nvPr>
            <p:ph type="body" idx="1"/>
          </p:nvPr>
        </p:nvSpPr>
        <p:spPr>
          <a:xfrm>
            <a:off x="1619250" y="5084763"/>
            <a:ext cx="3960813" cy="360362"/>
          </a:xfrm>
        </p:spPr>
        <p:txBody>
          <a:bodyPr/>
          <a:lstStyle/>
          <a:p>
            <a:pPr eaLnBrk="1" hangingPunct="1">
              <a:lnSpc>
                <a:spcPct val="80000"/>
              </a:lnSpc>
              <a:buFont typeface="Wingdings" panose="05000000000000000000" pitchFamily="2" charset="2"/>
              <a:buNone/>
            </a:pPr>
            <a:r>
              <a:rPr lang="zh-CN" altLang="en-US" sz="2000" smtClean="0"/>
              <a:t>方波和三角波的产生电路原理图</a:t>
            </a:r>
          </a:p>
        </p:txBody>
      </p:sp>
      <p:pic>
        <p:nvPicPr>
          <p:cNvPr id="93189" name="Picture 5" descr="示波器的仿真显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781300"/>
            <a:ext cx="431958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8702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3189"/>
                                        </p:tgtEl>
                                        <p:attrNameLst>
                                          <p:attrName>style.visibility</p:attrName>
                                        </p:attrNameLst>
                                      </p:cBhvr>
                                      <p:to>
                                        <p:strVal val="visible"/>
                                      </p:to>
                                    </p:set>
                                    <p:animEffect transition="in" filter="blinds(horizontal)">
                                      <p:cBhvr>
                                        <p:cTn id="11" dur="500"/>
                                        <p:tgtEl>
                                          <p:spTgt spid="9318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09BDAE0-30B4-49A6-8887-2317B43DCFAA}" type="slidenum">
              <a:rPr kumimoji="0" lang="en-US" altLang="zh-CN" sz="1400"/>
              <a:pPr/>
              <a:t>18</a:t>
            </a:fld>
            <a:endParaRPr kumimoji="0" lang="en-US" altLang="zh-CN" sz="1400"/>
          </a:p>
        </p:txBody>
      </p:sp>
      <p:sp>
        <p:nvSpPr>
          <p:cNvPr id="30723" name="Rectangle 2"/>
          <p:cNvSpPr>
            <a:spLocks noGrp="1" noChangeArrowheads="1"/>
          </p:cNvSpPr>
          <p:nvPr>
            <p:ph type="title"/>
          </p:nvPr>
        </p:nvSpPr>
        <p:spPr/>
        <p:txBody>
          <a:bodyPr/>
          <a:lstStyle/>
          <a:p>
            <a:pPr eaLnBrk="1" hangingPunct="1"/>
            <a:r>
              <a:rPr lang="zh-CN" altLang="en-US" smtClean="0"/>
              <a:t>基本任务：信号发生器</a:t>
            </a:r>
          </a:p>
        </p:txBody>
      </p:sp>
      <p:graphicFrame>
        <p:nvGraphicFramePr>
          <p:cNvPr id="30724" name="Object 4"/>
          <p:cNvGraphicFramePr>
            <a:graphicFrameLocks noChangeAspect="1"/>
          </p:cNvGraphicFramePr>
          <p:nvPr>
            <p:ph idx="1"/>
          </p:nvPr>
        </p:nvGraphicFramePr>
        <p:xfrm>
          <a:off x="395288" y="1773238"/>
          <a:ext cx="8280400" cy="4392612"/>
        </p:xfrm>
        <a:graphic>
          <a:graphicData uri="http://schemas.openxmlformats.org/presentationml/2006/ole">
            <mc:AlternateContent xmlns:mc="http://schemas.openxmlformats.org/markup-compatibility/2006">
              <mc:Choice xmlns:v="urn:schemas-microsoft-com:vml" Requires="v">
                <p:oleObj spid="_x0000_s30757" name="Photo Editor 照片" r:id="rId5" imgW="6219048" imgH="5609524" progId="MSPhotoEd.3">
                  <p:embed/>
                </p:oleObj>
              </mc:Choice>
              <mc:Fallback>
                <p:oleObj name="Photo Editor 照片" r:id="rId5" imgW="6219048" imgH="5609524"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773238"/>
                        <a:ext cx="8280400"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1AD1AC1-BEF0-4419-A206-9D890DB9852D}" type="slidenum">
              <a:rPr kumimoji="0" lang="en-US" altLang="zh-CN" sz="1400"/>
              <a:pPr/>
              <a:t>19</a:t>
            </a:fld>
            <a:endParaRPr kumimoji="0" lang="en-US" altLang="zh-CN" sz="1400"/>
          </a:p>
        </p:txBody>
      </p:sp>
      <p:sp>
        <p:nvSpPr>
          <p:cNvPr id="31747" name="Rectangle 2"/>
          <p:cNvSpPr>
            <a:spLocks noGrp="1" noChangeArrowheads="1"/>
          </p:cNvSpPr>
          <p:nvPr>
            <p:ph type="title"/>
          </p:nvPr>
        </p:nvSpPr>
        <p:spPr/>
        <p:txBody>
          <a:bodyPr/>
          <a:lstStyle/>
          <a:p>
            <a:pPr eaLnBrk="1" hangingPunct="1"/>
            <a:r>
              <a:rPr lang="en-US" altLang="zh-CN" smtClean="0"/>
              <a:t>PROTEL99SE</a:t>
            </a:r>
            <a:r>
              <a:rPr lang="zh-CN" altLang="en-US" smtClean="0"/>
              <a:t>设计印制板</a:t>
            </a:r>
          </a:p>
        </p:txBody>
      </p:sp>
      <p:sp>
        <p:nvSpPr>
          <p:cNvPr id="31748" name="Rectangle 3"/>
          <p:cNvSpPr>
            <a:spLocks noGrp="1" noChangeArrowheads="1"/>
          </p:cNvSpPr>
          <p:nvPr>
            <p:ph type="body" idx="1"/>
          </p:nvPr>
        </p:nvSpPr>
        <p:spPr/>
        <p:txBody>
          <a:bodyPr/>
          <a:lstStyle/>
          <a:p>
            <a:pPr eaLnBrk="1" hangingPunct="1"/>
            <a:r>
              <a:rPr lang="zh-CN" altLang="en-US" dirty="0" smtClean="0"/>
              <a:t>创建一个新</a:t>
            </a:r>
            <a:r>
              <a:rPr lang="zh-CN" altLang="en-US" dirty="0" smtClean="0"/>
              <a:t>的工程（</a:t>
            </a:r>
            <a:r>
              <a:rPr lang="en-US" altLang="zh-CN" dirty="0" smtClean="0"/>
              <a:t>Project</a:t>
            </a:r>
            <a:r>
              <a:rPr lang="zh-CN" altLang="en-US" dirty="0" smtClean="0"/>
              <a:t>）并</a:t>
            </a:r>
            <a:r>
              <a:rPr lang="zh-CN" altLang="en-US" dirty="0" smtClean="0"/>
              <a:t>新建原理图图纸</a:t>
            </a:r>
            <a:r>
              <a:rPr lang="en-US" altLang="zh-CN" dirty="0" smtClean="0"/>
              <a:t>(.</a:t>
            </a:r>
            <a:r>
              <a:rPr lang="en-US" altLang="zh-CN" dirty="0" err="1" smtClean="0"/>
              <a:t>Sch</a:t>
            </a:r>
            <a:r>
              <a:rPr lang="en-US" altLang="zh-CN" dirty="0" smtClean="0"/>
              <a:t>),</a:t>
            </a:r>
            <a:r>
              <a:rPr lang="zh-CN" altLang="en-US" dirty="0" smtClean="0"/>
              <a:t>绘制电路原理图</a:t>
            </a:r>
            <a:r>
              <a:rPr lang="en-US" altLang="zh-CN" dirty="0" smtClean="0"/>
              <a:t>,</a:t>
            </a:r>
            <a:r>
              <a:rPr lang="zh-CN" altLang="en-US" dirty="0" smtClean="0"/>
              <a:t>并定位元件加载元件库</a:t>
            </a:r>
            <a:r>
              <a:rPr lang="en-US" altLang="zh-CN" dirty="0" smtClean="0"/>
              <a:t>,</a:t>
            </a:r>
            <a:r>
              <a:rPr lang="zh-CN" altLang="en-US" dirty="0" smtClean="0"/>
              <a:t>生成网络报表并定义每个元件的封装</a:t>
            </a:r>
          </a:p>
          <a:p>
            <a:pPr eaLnBrk="1" hangingPunct="1"/>
            <a:r>
              <a:rPr lang="zh-CN" altLang="en-US" dirty="0" smtClean="0"/>
              <a:t>检查原理图的电气参数</a:t>
            </a:r>
          </a:p>
          <a:p>
            <a:pPr eaLnBrk="1" hangingPunct="1"/>
            <a:r>
              <a:rPr lang="zh-CN" altLang="en-US" dirty="0" smtClean="0"/>
              <a:t>创建一个新的</a:t>
            </a:r>
            <a:r>
              <a:rPr lang="en-US" altLang="zh-CN" dirty="0" smtClean="0"/>
              <a:t>PCB</a:t>
            </a:r>
            <a:r>
              <a:rPr lang="zh-CN" altLang="en-US" dirty="0" smtClean="0"/>
              <a:t>文件</a:t>
            </a:r>
            <a:r>
              <a:rPr lang="en-US" altLang="zh-CN" dirty="0" smtClean="0"/>
              <a:t>,</a:t>
            </a:r>
            <a:r>
              <a:rPr lang="zh-CN" altLang="en-US" dirty="0" smtClean="0"/>
              <a:t>在此窗口中导入网络报表</a:t>
            </a:r>
            <a:r>
              <a:rPr lang="en-US" altLang="zh-CN" dirty="0" smtClean="0"/>
              <a:t>, </a:t>
            </a:r>
            <a:r>
              <a:rPr lang="zh-CN" altLang="en-US" dirty="0" smtClean="0"/>
              <a:t>转换原理图设计</a:t>
            </a:r>
          </a:p>
          <a:p>
            <a:pPr eaLnBrk="1" hangingPunct="1"/>
            <a:r>
              <a:rPr lang="zh-CN" altLang="en-US" dirty="0" smtClean="0"/>
              <a:t>遵循印制板设计规则</a:t>
            </a:r>
            <a:r>
              <a:rPr lang="en-US" altLang="zh-CN" dirty="0" smtClean="0"/>
              <a:t>,</a:t>
            </a:r>
            <a:r>
              <a:rPr lang="zh-CN" altLang="en-US" dirty="0" smtClean="0"/>
              <a:t>手动调整印制板布局</a:t>
            </a:r>
            <a:r>
              <a:rPr lang="en-US" altLang="zh-CN" dirty="0" smtClean="0"/>
              <a:t>,</a:t>
            </a:r>
            <a:r>
              <a:rPr lang="zh-CN" altLang="en-US" dirty="0" smtClean="0"/>
              <a:t>布线</a:t>
            </a:r>
          </a:p>
        </p:txBody>
      </p:sp>
      <p:pic>
        <p:nvPicPr>
          <p:cNvPr id="2" nam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B259F79-3ED6-44B6-873B-DF3B58B05631}" type="slidenum">
              <a:rPr kumimoji="0" lang="en-US" altLang="zh-CN" sz="1400"/>
              <a:pPr/>
              <a:t>2</a:t>
            </a:fld>
            <a:endParaRPr kumimoji="0" lang="en-US" altLang="zh-CN" sz="1400"/>
          </a:p>
        </p:txBody>
      </p:sp>
      <p:sp>
        <p:nvSpPr>
          <p:cNvPr id="5123" name="Rectangle 1026"/>
          <p:cNvSpPr>
            <a:spLocks noGrp="1" noChangeArrowheads="1"/>
          </p:cNvSpPr>
          <p:nvPr>
            <p:ph type="title"/>
          </p:nvPr>
        </p:nvSpPr>
        <p:spPr/>
        <p:txBody>
          <a:bodyPr/>
          <a:lstStyle/>
          <a:p>
            <a:pPr eaLnBrk="1" hangingPunct="1"/>
            <a:r>
              <a:rPr lang="zh-CN" altLang="en-US" smtClean="0"/>
              <a:t>课程大纲</a:t>
            </a:r>
          </a:p>
        </p:txBody>
      </p:sp>
      <p:sp>
        <p:nvSpPr>
          <p:cNvPr id="5124" name="Rectangle 1027"/>
          <p:cNvSpPr>
            <a:spLocks noGrp="1" noChangeArrowheads="1"/>
          </p:cNvSpPr>
          <p:nvPr>
            <p:ph type="body" idx="1"/>
          </p:nvPr>
        </p:nvSpPr>
        <p:spPr/>
        <p:txBody>
          <a:bodyPr/>
          <a:lstStyle/>
          <a:p>
            <a:pPr eaLnBrk="1" hangingPunct="1"/>
            <a:r>
              <a:rPr lang="zh-CN" altLang="en-US" sz="3200" smtClean="0"/>
              <a:t>电子设计自动化</a:t>
            </a:r>
            <a:r>
              <a:rPr lang="en-US" altLang="zh-CN" sz="3200" smtClean="0"/>
              <a:t>(EDA)</a:t>
            </a:r>
            <a:r>
              <a:rPr lang="zh-CN" altLang="en-US" sz="3200" smtClean="0"/>
              <a:t>技术的基本知识和发展</a:t>
            </a:r>
          </a:p>
          <a:p>
            <a:pPr eaLnBrk="1" hangingPunct="1"/>
            <a:r>
              <a:rPr lang="zh-CN" altLang="en-US" sz="3200" smtClean="0"/>
              <a:t>电子产品通过</a:t>
            </a:r>
            <a:r>
              <a:rPr lang="en-US" altLang="zh-CN" sz="3200" smtClean="0"/>
              <a:t>EDA</a:t>
            </a:r>
            <a:r>
              <a:rPr lang="zh-CN" altLang="en-US" sz="3200" smtClean="0"/>
              <a:t>辅助设计流程</a:t>
            </a:r>
          </a:p>
          <a:p>
            <a:pPr eaLnBrk="1" hangingPunct="1"/>
            <a:r>
              <a:rPr lang="zh-CN" altLang="en-US" sz="3200" smtClean="0"/>
              <a:t>印制板布设的一般原则和技巧</a:t>
            </a:r>
          </a:p>
          <a:p>
            <a:pPr eaLnBrk="1" hangingPunct="1"/>
            <a:r>
              <a:rPr lang="zh-CN" altLang="en-US" sz="3200" smtClean="0"/>
              <a:t>电路原理图设计与电路仿真</a:t>
            </a:r>
          </a:p>
          <a:p>
            <a:pPr eaLnBrk="1" hangingPunct="1"/>
            <a:r>
              <a:rPr lang="zh-CN" altLang="en-US" sz="3200" smtClean="0"/>
              <a:t>印制板</a:t>
            </a:r>
            <a:r>
              <a:rPr lang="en-US" altLang="zh-CN" sz="3200" smtClean="0"/>
              <a:t>CAD</a:t>
            </a:r>
            <a:r>
              <a:rPr lang="zh-CN" altLang="en-US" sz="3200" smtClean="0"/>
              <a:t>设计简介</a:t>
            </a:r>
          </a:p>
        </p:txBody>
      </p:sp>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5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53AA1A6-9874-4F37-AE3B-C76C3D51954D}" type="slidenum">
              <a:rPr kumimoji="0" lang="en-US" altLang="zh-CN" sz="1400"/>
              <a:pPr/>
              <a:t>20</a:t>
            </a:fld>
            <a:endParaRPr kumimoji="0" lang="en-US" altLang="zh-CN" sz="1400"/>
          </a:p>
        </p:txBody>
      </p:sp>
      <p:sp>
        <p:nvSpPr>
          <p:cNvPr id="32771" name="Rectangle 2"/>
          <p:cNvSpPr>
            <a:spLocks noGrp="1" noChangeArrowheads="1"/>
          </p:cNvSpPr>
          <p:nvPr>
            <p:ph type="title"/>
          </p:nvPr>
        </p:nvSpPr>
        <p:spPr/>
        <p:txBody>
          <a:bodyPr/>
          <a:lstStyle/>
          <a:p>
            <a:pPr eaLnBrk="1" hangingPunct="1"/>
            <a:r>
              <a:rPr lang="zh-CN" altLang="en-US" smtClean="0"/>
              <a:t>印制板的设计流程示意图</a:t>
            </a:r>
          </a:p>
        </p:txBody>
      </p:sp>
      <p:sp>
        <p:nvSpPr>
          <p:cNvPr id="32772" name="Rectangle 3"/>
          <p:cNvSpPr>
            <a:spLocks noGrp="1" noChangeArrowheads="1"/>
          </p:cNvSpPr>
          <p:nvPr>
            <p:ph type="body" sz="half" idx="1"/>
          </p:nvPr>
        </p:nvSpPr>
        <p:spPr/>
        <p:txBody>
          <a:bodyPr/>
          <a:lstStyle/>
          <a:p>
            <a:pPr eaLnBrk="1" hangingPunct="1"/>
            <a:endParaRPr lang="en-US" altLang="zh-CN" sz="2400" smtClean="0"/>
          </a:p>
          <a:p>
            <a:pPr eaLnBrk="1" hangingPunct="1"/>
            <a:endParaRPr lang="en-US" altLang="zh-CN" sz="2400" smtClean="0"/>
          </a:p>
        </p:txBody>
      </p:sp>
      <p:graphicFrame>
        <p:nvGraphicFramePr>
          <p:cNvPr id="32773" name="Object 4"/>
          <p:cNvGraphicFramePr>
            <a:graphicFrameLocks noChangeAspect="1"/>
          </p:cNvGraphicFramePr>
          <p:nvPr>
            <p:ph sz="quarter" idx="2"/>
            <p:extLst>
              <p:ext uri="{D42A27DB-BD31-4B8C-83A1-F6EECF244321}">
                <p14:modId xmlns:p14="http://schemas.microsoft.com/office/powerpoint/2010/main" val="1292746906"/>
              </p:ext>
            </p:extLst>
          </p:nvPr>
        </p:nvGraphicFramePr>
        <p:xfrm>
          <a:off x="1774825" y="1773238"/>
          <a:ext cx="1751013" cy="4608512"/>
        </p:xfrm>
        <a:graphic>
          <a:graphicData uri="http://schemas.openxmlformats.org/presentationml/2006/ole">
            <mc:AlternateContent xmlns:mc="http://schemas.openxmlformats.org/markup-compatibility/2006">
              <mc:Choice xmlns:v="urn:schemas-microsoft-com:vml" Requires="v">
                <p:oleObj spid="_x0000_s32872" name="Visio" r:id="rId6" imgW="1674920" imgH="4408544" progId="Visio.Drawing.11">
                  <p:embed/>
                </p:oleObj>
              </mc:Choice>
              <mc:Fallback>
                <p:oleObj name="Visio" r:id="rId6" imgW="1674920" imgH="4408544" progId="Visio.Drawing.11">
                  <p:embed/>
                  <p:pic>
                    <p:nvPicPr>
                      <p:cNvPr id="0" name="Object 4"/>
                      <p:cNvPicPr>
                        <a:picLocks noChangeAspect="1" noChangeArrowheads="1"/>
                      </p:cNvPicPr>
                      <p:nvPr/>
                    </p:nvPicPr>
                    <p:blipFill>
                      <a:blip r:embed="rId7"/>
                      <a:srcRect/>
                      <a:stretch>
                        <a:fillRect/>
                      </a:stretch>
                    </p:blipFill>
                    <p:spPr bwMode="auto">
                      <a:xfrm>
                        <a:off x="1774825" y="1773238"/>
                        <a:ext cx="175101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6" name="Object 10"/>
          <p:cNvGraphicFramePr>
            <a:graphicFrameLocks noGrp="1" noChangeAspect="1"/>
          </p:cNvGraphicFramePr>
          <p:nvPr>
            <p:ph sz="quarter" idx="3"/>
            <p:extLst>
              <p:ext uri="{D42A27DB-BD31-4B8C-83A1-F6EECF244321}">
                <p14:modId xmlns:p14="http://schemas.microsoft.com/office/powerpoint/2010/main" val="4112144027"/>
              </p:ext>
            </p:extLst>
          </p:nvPr>
        </p:nvGraphicFramePr>
        <p:xfrm>
          <a:off x="4076700" y="2781300"/>
          <a:ext cx="2855913" cy="1812925"/>
        </p:xfrm>
        <a:graphic>
          <a:graphicData uri="http://schemas.openxmlformats.org/presentationml/2006/ole">
            <mc:AlternateContent xmlns:mc="http://schemas.openxmlformats.org/markup-compatibility/2006">
              <mc:Choice xmlns:v="urn:schemas-microsoft-com:vml" Requires="v">
                <p:oleObj spid="_x0000_s32873" name="Visio" r:id="rId8" imgW="2878732" imgH="1827875" progId="Visio.Drawing.11">
                  <p:embed/>
                </p:oleObj>
              </mc:Choice>
              <mc:Fallback>
                <p:oleObj name="Visio" r:id="rId8" imgW="2878732" imgH="1827875" progId="Visio.Drawing.11">
                  <p:embed/>
                  <p:pic>
                    <p:nvPicPr>
                      <p:cNvPr id="0" name="Object 10"/>
                      <p:cNvPicPr>
                        <a:picLocks noGrp="1" noChangeAspect="1" noChangeArrowheads="1"/>
                      </p:cNvPicPr>
                      <p:nvPr/>
                    </p:nvPicPr>
                    <p:blipFill>
                      <a:blip r:embed="rId9"/>
                      <a:srcRect/>
                      <a:stretch>
                        <a:fillRect/>
                      </a:stretch>
                    </p:blipFill>
                    <p:spPr bwMode="auto">
                      <a:xfrm>
                        <a:off x="4076700" y="2781300"/>
                        <a:ext cx="2855913" cy="18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8" name="Object 12"/>
          <p:cNvGraphicFramePr>
            <a:graphicFrameLocks noChangeAspect="1"/>
          </p:cNvGraphicFramePr>
          <p:nvPr/>
        </p:nvGraphicFramePr>
        <p:xfrm>
          <a:off x="4073525" y="4724400"/>
          <a:ext cx="2659063" cy="1309688"/>
        </p:xfrm>
        <a:graphic>
          <a:graphicData uri="http://schemas.openxmlformats.org/presentationml/2006/ole">
            <mc:AlternateContent xmlns:mc="http://schemas.openxmlformats.org/markup-compatibility/2006">
              <mc:Choice xmlns:v="urn:schemas-microsoft-com:vml" Requires="v">
                <p:oleObj spid="_x0000_s32874" name="Visio" r:id="rId10" imgW="2659685" imgH="1309726" progId="Visio.Drawing.11">
                  <p:embed/>
                </p:oleObj>
              </mc:Choice>
              <mc:Fallback>
                <p:oleObj name="Visio" r:id="rId10" imgW="2659685" imgH="1309726" progId="Visio.Drawing.11">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3525" y="4724400"/>
                        <a:ext cx="2659063"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2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4368800" y="3225800"/>
            <a:ext cx="406400" cy="406400"/>
          </a:xfrm>
          <a:prstGeom prst="rect">
            <a:avLst/>
          </a:prstGeom>
        </p:spPr>
      </p:pic>
      <p:pic>
        <p:nvPicPr>
          <p:cNvPr id="3" name="图片 2"/>
          <p:cNvPicPr>
            <a:picLocks noChangeAspect="1"/>
          </p:cNvPicPr>
          <p:nvPr/>
        </p:nvPicPr>
        <p:blipFill>
          <a:blip r:embed="rId13"/>
          <a:stretch>
            <a:fillRect/>
          </a:stretch>
        </p:blipFill>
        <p:spPr>
          <a:xfrm>
            <a:off x="5157" y="2739"/>
            <a:ext cx="1071844" cy="265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301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6266"/>
                                        </p:tgtEl>
                                        <p:attrNameLst>
                                          <p:attrName>style.visibility</p:attrName>
                                        </p:attrNameLst>
                                      </p:cBhvr>
                                      <p:to>
                                        <p:strVal val="visible"/>
                                      </p:to>
                                    </p:set>
                                    <p:animEffect transition="in" filter="blinds(horizontal)">
                                      <p:cBhvr>
                                        <p:cTn id="11" dur="500"/>
                                        <p:tgtEl>
                                          <p:spTgt spid="9626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96268"/>
                                        </p:tgtEl>
                                        <p:attrNameLst>
                                          <p:attrName>style.visibility</p:attrName>
                                        </p:attrNameLst>
                                      </p:cBhvr>
                                      <p:to>
                                        <p:strVal val="visible"/>
                                      </p:to>
                                    </p:set>
                                    <p:animEffect transition="in" filter="blinds(horizontal)">
                                      <p:cBhvr>
                                        <p:cTn id="16" dur="500"/>
                                        <p:tgtEl>
                                          <p:spTgt spid="9626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FFDC17B-B35C-44CA-B060-11487FE590DE}" type="slidenum">
              <a:rPr kumimoji="0" lang="en-US" altLang="zh-CN" sz="1400"/>
              <a:pPr/>
              <a:t>21</a:t>
            </a:fld>
            <a:endParaRPr kumimoji="0" lang="en-US" altLang="zh-CN" sz="1400"/>
          </a:p>
        </p:txBody>
      </p:sp>
      <p:sp>
        <p:nvSpPr>
          <p:cNvPr id="34819" name="Rectangle 2"/>
          <p:cNvSpPr>
            <a:spLocks noGrp="1" noChangeArrowheads="1"/>
          </p:cNvSpPr>
          <p:nvPr>
            <p:ph type="title"/>
          </p:nvPr>
        </p:nvSpPr>
        <p:spPr/>
        <p:txBody>
          <a:bodyPr/>
          <a:lstStyle/>
          <a:p>
            <a:pPr eaLnBrk="1" hangingPunct="1"/>
            <a:r>
              <a:rPr lang="zh-CN" altLang="en-US" smtClean="0"/>
              <a:t>转换设计过程的注意事项</a:t>
            </a:r>
          </a:p>
        </p:txBody>
      </p:sp>
      <p:sp>
        <p:nvSpPr>
          <p:cNvPr id="34820" name="Rectangle 3"/>
          <p:cNvSpPr>
            <a:spLocks noGrp="1" noChangeArrowheads="1"/>
          </p:cNvSpPr>
          <p:nvPr>
            <p:ph type="body" idx="1"/>
          </p:nvPr>
        </p:nvSpPr>
        <p:spPr/>
        <p:txBody>
          <a:bodyPr/>
          <a:lstStyle/>
          <a:p>
            <a:pPr eaLnBrk="1" hangingPunct="1"/>
            <a:r>
              <a:rPr lang="zh-CN" altLang="en-US" smtClean="0"/>
              <a:t>如果采用</a:t>
            </a:r>
            <a:r>
              <a:rPr lang="en-US" altLang="zh-CN" smtClean="0"/>
              <a:t>Multisim</a:t>
            </a:r>
            <a:r>
              <a:rPr lang="zh-CN" altLang="en-US" smtClean="0"/>
              <a:t>向</a:t>
            </a:r>
            <a:r>
              <a:rPr lang="en-US" altLang="zh-CN" smtClean="0"/>
              <a:t>Ultiboard</a:t>
            </a:r>
            <a:r>
              <a:rPr lang="zh-CN" altLang="en-US" smtClean="0"/>
              <a:t>传送数据，在绘制仿真原理图时应该注意</a:t>
            </a:r>
            <a:r>
              <a:rPr lang="zh-CN" altLang="en-US" smtClean="0">
                <a:sym typeface="Wingdings" panose="05000000000000000000" pitchFamily="2" charset="2"/>
              </a:rPr>
              <a:t>所有元件均应采用真实元件否则无法传送</a:t>
            </a:r>
          </a:p>
          <a:p>
            <a:pPr eaLnBrk="1" hangingPunct="1"/>
            <a:r>
              <a:rPr lang="zh-CN" altLang="en-US" smtClean="0">
                <a:sym typeface="Wingdings" panose="05000000000000000000" pitchFamily="2" charset="2"/>
              </a:rPr>
              <a:t>电源</a:t>
            </a:r>
            <a:r>
              <a:rPr lang="en-US" altLang="zh-CN" smtClean="0">
                <a:sym typeface="Wingdings" panose="05000000000000000000" pitchFamily="2" charset="2"/>
              </a:rPr>
              <a:t>/</a:t>
            </a:r>
            <a:r>
              <a:rPr lang="zh-CN" altLang="en-US" smtClean="0">
                <a:sym typeface="Wingdings" panose="05000000000000000000" pitchFamily="2" charset="2"/>
              </a:rPr>
              <a:t>信号源类元件均为虚拟元件实际需外接，用连接器作为印制板上的输入输出端子</a:t>
            </a:r>
          </a:p>
          <a:p>
            <a:pPr eaLnBrk="1" hangingPunct="1"/>
            <a:r>
              <a:rPr lang="zh-CN" altLang="en-US" smtClean="0"/>
              <a:t>转换设计后注意检查是否缺少元件</a:t>
            </a:r>
            <a:r>
              <a:rPr lang="en-US" altLang="zh-CN" smtClean="0"/>
              <a:t>,</a:t>
            </a:r>
            <a:r>
              <a:rPr lang="zh-CN" altLang="en-US" smtClean="0"/>
              <a:t>元器件的封装是否正确</a:t>
            </a:r>
          </a:p>
        </p:txBody>
      </p:sp>
      <p:pic>
        <p:nvPicPr>
          <p:cNvPr id="2" name="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C757E2E-0129-4219-B808-7C59681A9BF2}" type="slidenum">
              <a:rPr kumimoji="0" lang="en-US" altLang="zh-CN" sz="1400"/>
              <a:pPr/>
              <a:t>22</a:t>
            </a:fld>
            <a:endParaRPr kumimoji="0" lang="en-US" altLang="zh-CN" sz="1400"/>
          </a:p>
        </p:txBody>
      </p:sp>
      <p:sp>
        <p:nvSpPr>
          <p:cNvPr id="35843" name="Rectangle 2"/>
          <p:cNvSpPr>
            <a:spLocks noGrp="1" noChangeArrowheads="1"/>
          </p:cNvSpPr>
          <p:nvPr>
            <p:ph type="title"/>
          </p:nvPr>
        </p:nvSpPr>
        <p:spPr/>
        <p:txBody>
          <a:bodyPr/>
          <a:lstStyle/>
          <a:p>
            <a:pPr eaLnBrk="1" hangingPunct="1"/>
            <a:r>
              <a:rPr lang="zh-CN" altLang="en-US" dirty="0" smtClean="0"/>
              <a:t>创建工程和</a:t>
            </a:r>
            <a:r>
              <a:rPr lang="zh-CN" altLang="en-US" dirty="0" smtClean="0"/>
              <a:t>新的原理图图纸</a:t>
            </a:r>
          </a:p>
        </p:txBody>
      </p:sp>
      <p:graphicFrame>
        <p:nvGraphicFramePr>
          <p:cNvPr id="35844" name="Object 4"/>
          <p:cNvGraphicFramePr>
            <a:graphicFrameLocks noChangeAspect="1"/>
          </p:cNvGraphicFramePr>
          <p:nvPr>
            <p:ph sz="half" idx="1"/>
          </p:nvPr>
        </p:nvGraphicFramePr>
        <p:xfrm>
          <a:off x="250825" y="2060575"/>
          <a:ext cx="5257800" cy="3889375"/>
        </p:xfrm>
        <a:graphic>
          <a:graphicData uri="http://schemas.openxmlformats.org/presentationml/2006/ole">
            <mc:AlternateContent xmlns:mc="http://schemas.openxmlformats.org/markup-compatibility/2006">
              <mc:Choice xmlns:v="urn:schemas-microsoft-com:vml" Requires="v">
                <p:oleObj spid="_x0000_s35911" name="Visio" r:id="rId5" imgW="7490460" imgH="4830470" progId="Visio.Drawing.11">
                  <p:embed/>
                </p:oleObj>
              </mc:Choice>
              <mc:Fallback>
                <p:oleObj name="Visio" r:id="rId5" imgW="7490460" imgH="483047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060575"/>
                        <a:ext cx="5257800" cy="388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5" name="Object 9"/>
          <p:cNvGraphicFramePr>
            <a:graphicFrameLocks noChangeAspect="1"/>
          </p:cNvGraphicFramePr>
          <p:nvPr>
            <p:ph sz="half" idx="2"/>
          </p:nvPr>
        </p:nvGraphicFramePr>
        <p:xfrm>
          <a:off x="1908175" y="2205038"/>
          <a:ext cx="4464050" cy="3743325"/>
        </p:xfrm>
        <a:graphic>
          <a:graphicData uri="http://schemas.openxmlformats.org/presentationml/2006/ole">
            <mc:AlternateContent xmlns:mc="http://schemas.openxmlformats.org/markup-compatibility/2006">
              <mc:Choice xmlns:v="urn:schemas-microsoft-com:vml" Requires="v">
                <p:oleObj spid="_x0000_s35912" name="Visio" r:id="rId7" imgW="6617208" imgH="4715256" progId="Visio.Drawing.11">
                  <p:embed/>
                </p:oleObj>
              </mc:Choice>
              <mc:Fallback>
                <p:oleObj name="Visio" r:id="rId7" imgW="6617208" imgH="4715256"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2205038"/>
                        <a:ext cx="44640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138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2206625"/>
            <a:ext cx="48958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7602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1385"/>
                                        </p:tgtEl>
                                        <p:attrNameLst>
                                          <p:attrName>style.visibility</p:attrName>
                                        </p:attrNameLst>
                                      </p:cBhvr>
                                      <p:to>
                                        <p:strVal val="visible"/>
                                      </p:to>
                                    </p:set>
                                    <p:animEffect transition="in" filter="blinds(horizontal)">
                                      <p:cBhvr>
                                        <p:cTn id="11" dur="500"/>
                                        <p:tgtEl>
                                          <p:spTgt spid="10138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1387"/>
                                        </p:tgtEl>
                                        <p:attrNameLst>
                                          <p:attrName>style.visibility</p:attrName>
                                        </p:attrNameLst>
                                      </p:cBhvr>
                                      <p:to>
                                        <p:strVal val="visible"/>
                                      </p:to>
                                    </p:set>
                                    <p:animEffect transition="in" filter="blinds(horizontal)">
                                      <p:cBhvr>
                                        <p:cTn id="16" dur="500"/>
                                        <p:tgtEl>
                                          <p:spTgt spid="10138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B3D9D69-6F5E-41FA-8C2A-E5E5B8B0AEFA}" type="slidenum">
              <a:rPr kumimoji="0" lang="en-US" altLang="zh-CN" sz="1400"/>
              <a:pPr/>
              <a:t>23</a:t>
            </a:fld>
            <a:endParaRPr kumimoji="0" lang="en-US" altLang="zh-CN" sz="1400"/>
          </a:p>
        </p:txBody>
      </p:sp>
      <p:sp>
        <p:nvSpPr>
          <p:cNvPr id="36867" name="Rectangle 2"/>
          <p:cNvSpPr>
            <a:spLocks noGrp="1" noChangeArrowheads="1"/>
          </p:cNvSpPr>
          <p:nvPr>
            <p:ph type="title"/>
          </p:nvPr>
        </p:nvSpPr>
        <p:spPr/>
        <p:txBody>
          <a:bodyPr/>
          <a:lstStyle/>
          <a:p>
            <a:pPr eaLnBrk="1" hangingPunct="1"/>
            <a:r>
              <a:rPr lang="zh-CN" altLang="en-US" smtClean="0"/>
              <a:t>转换设计过程</a:t>
            </a:r>
          </a:p>
        </p:txBody>
      </p:sp>
      <p:sp>
        <p:nvSpPr>
          <p:cNvPr id="36868" name="Rectangle 3"/>
          <p:cNvSpPr>
            <a:spLocks noGrp="1" noChangeArrowheads="1"/>
          </p:cNvSpPr>
          <p:nvPr>
            <p:ph type="body" idx="1"/>
          </p:nvPr>
        </p:nvSpPr>
        <p:spPr/>
        <p:txBody>
          <a:bodyPr/>
          <a:lstStyle/>
          <a:p>
            <a:pPr eaLnBrk="1" hangingPunct="1"/>
            <a:endParaRPr lang="zh-CN" altLang="zh-CN" smtClean="0"/>
          </a:p>
        </p:txBody>
      </p:sp>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6113"/>
            <a:ext cx="583247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1916113"/>
            <a:ext cx="613410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1988" y="1844675"/>
            <a:ext cx="5942012"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8070"/>
                                        </p:tgtEl>
                                        <p:attrNameLst>
                                          <p:attrName>style.visibility</p:attrName>
                                        </p:attrNameLst>
                                      </p:cBhvr>
                                      <p:to>
                                        <p:strVal val="visible"/>
                                      </p:to>
                                    </p:set>
                                    <p:anim calcmode="lin" valueType="num">
                                      <p:cBhvr additive="base">
                                        <p:cTn id="11" dur="500" fill="hold"/>
                                        <p:tgtEl>
                                          <p:spTgt spid="88070"/>
                                        </p:tgtEl>
                                        <p:attrNameLst>
                                          <p:attrName>ppt_x</p:attrName>
                                        </p:attrNameLst>
                                      </p:cBhvr>
                                      <p:tavLst>
                                        <p:tav tm="0">
                                          <p:val>
                                            <p:strVal val="#ppt_x"/>
                                          </p:val>
                                        </p:tav>
                                        <p:tav tm="100000">
                                          <p:val>
                                            <p:strVal val="#ppt_x"/>
                                          </p:val>
                                        </p:tav>
                                      </p:tavLst>
                                    </p:anim>
                                    <p:anim calcmode="lin" valueType="num">
                                      <p:cBhvr additive="base">
                                        <p:cTn id="12" dur="500" fill="hold"/>
                                        <p:tgtEl>
                                          <p:spTgt spid="880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8071"/>
                                        </p:tgtEl>
                                        <p:attrNameLst>
                                          <p:attrName>style.visibility</p:attrName>
                                        </p:attrNameLst>
                                      </p:cBhvr>
                                      <p:to>
                                        <p:strVal val="visible"/>
                                      </p:to>
                                    </p:set>
                                    <p:animEffect transition="in" filter="blinds(horizontal)">
                                      <p:cBhvr>
                                        <p:cTn id="17" dur="500"/>
                                        <p:tgtEl>
                                          <p:spTgt spid="8807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98DCEE2-0494-4CC6-8935-F2C9504EBDDC}" type="slidenum">
              <a:rPr kumimoji="0" lang="en-US" altLang="zh-CN" sz="1400"/>
              <a:pPr/>
              <a:t>24</a:t>
            </a:fld>
            <a:endParaRPr kumimoji="0" lang="en-US" altLang="zh-CN" sz="1400"/>
          </a:p>
        </p:txBody>
      </p:sp>
      <p:sp>
        <p:nvSpPr>
          <p:cNvPr id="37891" name="Rectangle 2"/>
          <p:cNvSpPr>
            <a:spLocks noGrp="1" noChangeArrowheads="1"/>
          </p:cNvSpPr>
          <p:nvPr>
            <p:ph type="title"/>
          </p:nvPr>
        </p:nvSpPr>
        <p:spPr/>
        <p:txBody>
          <a:bodyPr/>
          <a:lstStyle/>
          <a:p>
            <a:pPr eaLnBrk="1" hangingPunct="1"/>
            <a:r>
              <a:rPr lang="en-US" altLang="zh-CN" smtClean="0"/>
              <a:t>PROTEL99SE</a:t>
            </a:r>
            <a:r>
              <a:rPr lang="zh-CN" altLang="en-US" smtClean="0"/>
              <a:t>输入原理图</a:t>
            </a:r>
          </a:p>
        </p:txBody>
      </p:sp>
      <p:sp>
        <p:nvSpPr>
          <p:cNvPr id="37892" name="Rectangle 3"/>
          <p:cNvSpPr>
            <a:spLocks noGrp="1" noChangeArrowheads="1"/>
          </p:cNvSpPr>
          <p:nvPr>
            <p:ph type="body" idx="1"/>
          </p:nvPr>
        </p:nvSpPr>
        <p:spPr/>
        <p:txBody>
          <a:bodyPr/>
          <a:lstStyle/>
          <a:p>
            <a:pPr eaLnBrk="1" hangingPunct="1"/>
            <a:endParaRPr lang="zh-CN" altLang="zh-CN" smtClean="0"/>
          </a:p>
        </p:txBody>
      </p:sp>
      <p:pic>
        <p:nvPicPr>
          <p:cNvPr id="378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844675"/>
            <a:ext cx="82089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37BD5C4-E27E-48ED-83EF-61AE9E8F555E}" type="slidenum">
              <a:rPr kumimoji="0" lang="en-US" altLang="zh-CN" sz="1400"/>
              <a:pPr/>
              <a:t>25</a:t>
            </a:fld>
            <a:endParaRPr kumimoji="0" lang="en-US" altLang="zh-CN" sz="1400"/>
          </a:p>
        </p:txBody>
      </p:sp>
      <p:sp>
        <p:nvSpPr>
          <p:cNvPr id="38915" name="Rectangle 2"/>
          <p:cNvSpPr>
            <a:spLocks noGrp="1" noChangeArrowheads="1"/>
          </p:cNvSpPr>
          <p:nvPr>
            <p:ph type="title"/>
          </p:nvPr>
        </p:nvSpPr>
        <p:spPr/>
        <p:txBody>
          <a:bodyPr/>
          <a:lstStyle/>
          <a:p>
            <a:pPr eaLnBrk="1" hangingPunct="1"/>
            <a:r>
              <a:rPr lang="zh-CN" altLang="en-US" smtClean="0"/>
              <a:t>原理图生成</a:t>
            </a:r>
            <a:r>
              <a:rPr lang="en-US" altLang="zh-CN" smtClean="0"/>
              <a:t>PCB</a:t>
            </a:r>
          </a:p>
        </p:txBody>
      </p:sp>
      <p:sp>
        <p:nvSpPr>
          <p:cNvPr id="38916" name="Rectangle 3"/>
          <p:cNvSpPr>
            <a:spLocks noGrp="1" noChangeArrowheads="1"/>
          </p:cNvSpPr>
          <p:nvPr>
            <p:ph type="body" idx="1"/>
          </p:nvPr>
        </p:nvSpPr>
        <p:spPr/>
        <p:txBody>
          <a:bodyPr/>
          <a:lstStyle/>
          <a:p>
            <a:pPr eaLnBrk="1" hangingPunct="1"/>
            <a:endParaRPr lang="zh-CN" altLang="zh-CN" smtClean="0"/>
          </a:p>
        </p:txBody>
      </p:sp>
      <p:pic>
        <p:nvPicPr>
          <p:cNvPr id="3891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6745288"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6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5210903-0410-47D1-A12E-407C37131CA1}" type="slidenum">
              <a:rPr kumimoji="0" lang="en-US" altLang="zh-CN" sz="1400"/>
              <a:pPr/>
              <a:t>26</a:t>
            </a:fld>
            <a:endParaRPr kumimoji="0" lang="en-US" altLang="zh-CN" sz="1400"/>
          </a:p>
        </p:txBody>
      </p:sp>
      <p:sp>
        <p:nvSpPr>
          <p:cNvPr id="39939" name="Rectangle 2"/>
          <p:cNvSpPr>
            <a:spLocks noGrp="1" noChangeArrowheads="1"/>
          </p:cNvSpPr>
          <p:nvPr>
            <p:ph type="title"/>
          </p:nvPr>
        </p:nvSpPr>
        <p:spPr/>
        <p:txBody>
          <a:bodyPr/>
          <a:lstStyle/>
          <a:p>
            <a:pPr eaLnBrk="1" hangingPunct="1"/>
            <a:r>
              <a:rPr lang="zh-CN" altLang="en-US" smtClean="0"/>
              <a:t>布线后手动调整</a:t>
            </a:r>
          </a:p>
        </p:txBody>
      </p:sp>
      <p:sp>
        <p:nvSpPr>
          <p:cNvPr id="39940" name="Rectangle 3"/>
          <p:cNvSpPr>
            <a:spLocks noGrp="1" noChangeArrowheads="1"/>
          </p:cNvSpPr>
          <p:nvPr>
            <p:ph type="body" idx="1"/>
          </p:nvPr>
        </p:nvSpPr>
        <p:spPr/>
        <p:txBody>
          <a:bodyPr/>
          <a:lstStyle/>
          <a:p>
            <a:pPr algn="just" eaLnBrk="1" hangingPunct="1"/>
            <a:r>
              <a:rPr lang="zh-CN" altLang="en-US" smtClean="0"/>
              <a:t>完成自动布线后可做手工调整，比如加粗线宽、加大焊盘、改变引线走向等</a:t>
            </a:r>
          </a:p>
          <a:p>
            <a:pPr algn="just" eaLnBrk="1" hangingPunct="1"/>
            <a:r>
              <a:rPr lang="zh-CN" altLang="en-US" smtClean="0"/>
              <a:t>具体要求：</a:t>
            </a:r>
          </a:p>
          <a:p>
            <a:pPr lvl="1" algn="just" eaLnBrk="1" hangingPunct="1"/>
            <a:r>
              <a:rPr lang="zh-CN" altLang="en-US" smtClean="0"/>
              <a:t>三极管焊盘外径：</a:t>
            </a:r>
            <a:r>
              <a:rPr lang="en-US" altLang="zh-CN" smtClean="0"/>
              <a:t>80mil</a:t>
            </a:r>
            <a:r>
              <a:rPr lang="zh-CN" altLang="en-US" smtClean="0"/>
              <a:t>（可修改焊盘的横纵坐标调整焊盘间距）；其余元件焊盘：</a:t>
            </a:r>
            <a:r>
              <a:rPr lang="en-US" altLang="zh-CN" smtClean="0"/>
              <a:t>100mil</a:t>
            </a:r>
            <a:r>
              <a:rPr lang="zh-CN" altLang="en-US" smtClean="0"/>
              <a:t>；焊盘内径：</a:t>
            </a:r>
            <a:r>
              <a:rPr lang="en-US" altLang="zh-CN" smtClean="0"/>
              <a:t>20mil</a:t>
            </a:r>
          </a:p>
          <a:p>
            <a:pPr lvl="1" algn="just" eaLnBrk="1" hangingPunct="1"/>
            <a:r>
              <a:rPr lang="zh-CN" altLang="en-US" smtClean="0"/>
              <a:t>元件正极和芯片一脚用方焊盘标注</a:t>
            </a:r>
          </a:p>
        </p:txBody>
      </p:sp>
      <p:pic>
        <p:nvPicPr>
          <p:cNvPr id="2" nam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D38E7B4-AF47-4DE5-9302-3827382878FD}" type="slidenum">
              <a:rPr kumimoji="0" lang="en-US" altLang="zh-CN" sz="1400"/>
              <a:pPr/>
              <a:t>27</a:t>
            </a:fld>
            <a:endParaRPr kumimoji="0" lang="en-US" altLang="zh-CN" sz="1400"/>
          </a:p>
        </p:txBody>
      </p:sp>
      <p:graphicFrame>
        <p:nvGraphicFramePr>
          <p:cNvPr id="40963" name="Object 2"/>
          <p:cNvGraphicFramePr>
            <a:graphicFrameLocks noChangeAspect="1"/>
          </p:cNvGraphicFramePr>
          <p:nvPr>
            <p:ph idx="1"/>
          </p:nvPr>
        </p:nvGraphicFramePr>
        <p:xfrm>
          <a:off x="827088" y="1196975"/>
          <a:ext cx="6985000" cy="5040313"/>
        </p:xfrm>
        <a:graphic>
          <a:graphicData uri="http://schemas.openxmlformats.org/presentationml/2006/ole">
            <mc:AlternateContent xmlns:mc="http://schemas.openxmlformats.org/markup-compatibility/2006">
              <mc:Choice xmlns:v="urn:schemas-microsoft-com:vml" Requires="v">
                <p:oleObj spid="_x0000_s40997" name="Photo Editor 照片" r:id="rId5" imgW="12193702" imgH="9142857" progId="MSPhotoEd.3">
                  <p:embed/>
                </p:oleObj>
              </mc:Choice>
              <mc:Fallback>
                <p:oleObj name="Photo Editor 照片" r:id="rId5" imgW="12193702" imgH="9142857" progId="MSPhotoEd.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196975"/>
                        <a:ext cx="69850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4" name="Rectangle 3"/>
          <p:cNvSpPr>
            <a:spLocks noGrp="1" noChangeArrowheads="1"/>
          </p:cNvSpPr>
          <p:nvPr>
            <p:ph type="title"/>
          </p:nvPr>
        </p:nvSpPr>
        <p:spPr>
          <a:xfrm>
            <a:off x="900113" y="1341438"/>
            <a:ext cx="7131050" cy="563562"/>
          </a:xfrm>
        </p:spPr>
        <p:txBody>
          <a:bodyPr/>
          <a:lstStyle/>
          <a:p>
            <a:pPr eaLnBrk="1" hangingPunct="1"/>
            <a:r>
              <a:rPr lang="zh-CN" altLang="en-US" sz="3600" smtClean="0"/>
              <a:t>机器猫的成品</a:t>
            </a:r>
          </a:p>
        </p:txBody>
      </p:sp>
      <p:pic>
        <p:nvPicPr>
          <p:cNvPr id="2" name="2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C764E3E-4AA4-449A-AA5E-51C7CF35E425}" type="slidenum">
              <a:rPr kumimoji="0" lang="en-US" altLang="zh-CN" sz="1400"/>
              <a:pPr/>
              <a:t>28</a:t>
            </a:fld>
            <a:endParaRPr kumimoji="0" lang="en-US" altLang="zh-CN" sz="1400"/>
          </a:p>
        </p:txBody>
      </p:sp>
      <p:sp>
        <p:nvSpPr>
          <p:cNvPr id="41987" name="Rectangle 2"/>
          <p:cNvSpPr>
            <a:spLocks noGrp="1" noChangeArrowheads="1"/>
          </p:cNvSpPr>
          <p:nvPr>
            <p:ph type="title"/>
          </p:nvPr>
        </p:nvSpPr>
        <p:spPr/>
        <p:txBody>
          <a:bodyPr/>
          <a:lstStyle/>
          <a:p>
            <a:pPr eaLnBrk="1" hangingPunct="1"/>
            <a:r>
              <a:rPr lang="zh-CN" altLang="en-US" smtClean="0"/>
              <a:t>实践产品－电动机器猫工作原理</a:t>
            </a:r>
          </a:p>
        </p:txBody>
      </p:sp>
      <p:pic>
        <p:nvPicPr>
          <p:cNvPr id="41988" name="Picture 7"/>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971550" y="1700213"/>
            <a:ext cx="7561263" cy="4608512"/>
          </a:xfrm>
          <a:noFill/>
          <a:extLst>
            <a:ext uri="{909E8E84-426E-40DD-AFC4-6F175D3DCCD1}">
              <a14:hiddenFill xmlns:a14="http://schemas.microsoft.com/office/drawing/2010/main">
                <a:solidFill>
                  <a:srgbClr val="FFFFFF"/>
                </a:solidFill>
              </a14:hiddenFill>
            </a:ext>
          </a:extLst>
        </p:spPr>
      </p:pic>
      <p:pic>
        <p:nvPicPr>
          <p:cNvPr id="2" nam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95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F85AB83-611C-430E-B3DC-B2F678BCE9CE}" type="slidenum">
              <a:rPr kumimoji="0" lang="en-US" altLang="zh-CN" sz="1400"/>
              <a:pPr/>
              <a:t>29</a:t>
            </a:fld>
            <a:endParaRPr kumimoji="0" lang="en-US" altLang="zh-CN" sz="1400"/>
          </a:p>
        </p:txBody>
      </p:sp>
      <p:sp>
        <p:nvSpPr>
          <p:cNvPr id="44035" name="Rectangle 2"/>
          <p:cNvSpPr>
            <a:spLocks noGrp="1" noChangeArrowheads="1"/>
          </p:cNvSpPr>
          <p:nvPr>
            <p:ph type="title"/>
          </p:nvPr>
        </p:nvSpPr>
        <p:spPr/>
        <p:txBody>
          <a:bodyPr/>
          <a:lstStyle/>
          <a:p>
            <a:pPr eaLnBrk="1" hangingPunct="1"/>
            <a:r>
              <a:rPr lang="en-US" altLang="zh-CN" smtClean="0"/>
              <a:t>555</a:t>
            </a:r>
            <a:r>
              <a:rPr lang="zh-CN" altLang="en-US" smtClean="0"/>
              <a:t>定时器触发原理</a:t>
            </a:r>
          </a:p>
        </p:txBody>
      </p:sp>
      <p:pic>
        <p:nvPicPr>
          <p:cNvPr id="4403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0213"/>
            <a:ext cx="70564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2676525"/>
            <a:ext cx="37084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10"/>
          <p:cNvSpPr txBox="1">
            <a:spLocks noChangeArrowheads="1"/>
          </p:cNvSpPr>
          <p:nvPr/>
        </p:nvSpPr>
        <p:spPr bwMode="auto">
          <a:xfrm>
            <a:off x="5580063" y="2732088"/>
            <a:ext cx="3216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600" b="1"/>
              <a:t>由</a:t>
            </a:r>
            <a:r>
              <a:rPr lang="en-US" altLang="zh-CN" sz="1600" b="1"/>
              <a:t>555</a:t>
            </a:r>
            <a:r>
              <a:rPr lang="zh-CN" altLang="en-US" sz="1600" b="1"/>
              <a:t>定时器构成的单稳态触发器</a:t>
            </a:r>
          </a:p>
        </p:txBody>
      </p:sp>
      <p:pic>
        <p:nvPicPr>
          <p:cNvPr id="2" nam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9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8553"/>
                                        </p:tgtEl>
                                        <p:attrNameLst>
                                          <p:attrName>style.visibility</p:attrName>
                                        </p:attrNameLst>
                                      </p:cBhvr>
                                      <p:to>
                                        <p:strVal val="visible"/>
                                      </p:to>
                                    </p:set>
                                    <p:anim calcmode="lin" valueType="num">
                                      <p:cBhvr additive="base">
                                        <p:cTn id="11" dur="500" fill="hold"/>
                                        <p:tgtEl>
                                          <p:spTgt spid="108553"/>
                                        </p:tgtEl>
                                        <p:attrNameLst>
                                          <p:attrName>ppt_x</p:attrName>
                                        </p:attrNameLst>
                                      </p:cBhvr>
                                      <p:tavLst>
                                        <p:tav tm="0">
                                          <p:val>
                                            <p:strVal val="#ppt_x"/>
                                          </p:val>
                                        </p:tav>
                                        <p:tav tm="100000">
                                          <p:val>
                                            <p:strVal val="#ppt_x"/>
                                          </p:val>
                                        </p:tav>
                                      </p:tavLst>
                                    </p:anim>
                                    <p:anim calcmode="lin" valueType="num">
                                      <p:cBhvr additive="base">
                                        <p:cTn id="12" dur="500" fill="hold"/>
                                        <p:tgtEl>
                                          <p:spTgt spid="108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A0CE505-5316-46F6-A9FF-41232D78B00E}" type="slidenum">
              <a:rPr kumimoji="0" lang="en-US" altLang="zh-CN" sz="1400"/>
              <a:pPr/>
              <a:t>3</a:t>
            </a:fld>
            <a:endParaRPr kumimoji="0" lang="en-US" altLang="zh-CN" sz="1400"/>
          </a:p>
        </p:txBody>
      </p:sp>
      <p:sp>
        <p:nvSpPr>
          <p:cNvPr id="6147" name="Rectangle 2"/>
          <p:cNvSpPr>
            <a:spLocks noGrp="1" noChangeArrowheads="1"/>
          </p:cNvSpPr>
          <p:nvPr>
            <p:ph type="title"/>
          </p:nvPr>
        </p:nvSpPr>
        <p:spPr>
          <a:xfrm>
            <a:off x="609600" y="1014413"/>
            <a:ext cx="7793038" cy="746125"/>
          </a:xfrm>
        </p:spPr>
        <p:txBody>
          <a:bodyPr/>
          <a:lstStyle/>
          <a:p>
            <a:pPr eaLnBrk="1" hangingPunct="1"/>
            <a:r>
              <a:rPr lang="en-US" altLang="zh-CN" smtClean="0"/>
              <a:t>EDA</a:t>
            </a:r>
            <a:r>
              <a:rPr lang="zh-CN" altLang="en-US" smtClean="0"/>
              <a:t>技术的背景</a:t>
            </a:r>
            <a:r>
              <a:rPr lang="en-US" altLang="zh-CN" smtClean="0"/>
              <a:t>(1)</a:t>
            </a:r>
          </a:p>
        </p:txBody>
      </p:sp>
      <p:sp>
        <p:nvSpPr>
          <p:cNvPr id="6148" name="Rectangle 3"/>
          <p:cNvSpPr>
            <a:spLocks noGrp="1" noChangeArrowheads="1"/>
          </p:cNvSpPr>
          <p:nvPr>
            <p:ph type="body" idx="1"/>
          </p:nvPr>
        </p:nvSpPr>
        <p:spPr>
          <a:xfrm>
            <a:off x="762000" y="1981200"/>
            <a:ext cx="7772400" cy="4114800"/>
          </a:xfrm>
        </p:spPr>
        <p:txBody>
          <a:bodyPr/>
          <a:lstStyle/>
          <a:p>
            <a:pPr marL="533400" indent="-533400" algn="just" eaLnBrk="1" hangingPunct="1"/>
            <a:r>
              <a:rPr lang="en-US" altLang="zh-CN" sz="2600" smtClean="0"/>
              <a:t>EDA</a:t>
            </a:r>
            <a:r>
              <a:rPr lang="zh-CN" altLang="en-US" sz="2600" smtClean="0"/>
              <a:t>技术是以计算机为工作平台，以</a:t>
            </a:r>
            <a:r>
              <a:rPr lang="en-US" altLang="zh-CN" sz="2600" smtClean="0"/>
              <a:t>EDA</a:t>
            </a:r>
            <a:r>
              <a:rPr lang="zh-CN" altLang="en-US" sz="2600" smtClean="0"/>
              <a:t>软件为开发环境，以硬件描述语言为设计语言，融合了应用电子技术、计算机技术、智能化技术最新成果而研制成的电子</a:t>
            </a:r>
            <a:r>
              <a:rPr lang="en-US" altLang="zh-CN" sz="2600" smtClean="0"/>
              <a:t>CAD</a:t>
            </a:r>
            <a:r>
              <a:rPr lang="zh-CN" altLang="en-US" sz="2600" smtClean="0"/>
              <a:t>通用软件包 </a:t>
            </a:r>
          </a:p>
          <a:p>
            <a:pPr marL="533400" indent="-533400" algn="just" eaLnBrk="1" hangingPunct="1"/>
            <a:r>
              <a:rPr lang="zh-CN" altLang="en-US" sz="2600" smtClean="0"/>
              <a:t>目的在于帮助电子设计工程师开发新的电子系统以及</a:t>
            </a:r>
            <a:r>
              <a:rPr lang="en-US" altLang="zh-CN" sz="2600" smtClean="0"/>
              <a:t>IC</a:t>
            </a:r>
            <a:r>
              <a:rPr lang="zh-CN" altLang="en-US" sz="2600" smtClean="0"/>
              <a:t>、</a:t>
            </a:r>
            <a:r>
              <a:rPr lang="en-US" altLang="zh-CN" sz="2600" smtClean="0"/>
              <a:t>PCB</a:t>
            </a:r>
            <a:r>
              <a:rPr lang="zh-CN" altLang="en-US" sz="2600" smtClean="0"/>
              <a:t>产品时，利用计算机进行设计、分析、仿真、制造等工作。主要三个方面进行辅助设计：</a:t>
            </a:r>
            <a:r>
              <a:rPr lang="en-US" altLang="zh-CN" sz="2600" smtClean="0"/>
              <a:t>IC</a:t>
            </a:r>
            <a:r>
              <a:rPr lang="zh-CN" altLang="en-US" sz="2600" smtClean="0"/>
              <a:t>设计；电路设计；</a:t>
            </a:r>
            <a:r>
              <a:rPr lang="en-US" altLang="zh-CN" sz="2600" smtClean="0"/>
              <a:t>PCB</a:t>
            </a:r>
            <a:r>
              <a:rPr lang="zh-CN" altLang="en-US" sz="2600" smtClean="0"/>
              <a:t>设计</a:t>
            </a:r>
          </a:p>
          <a:p>
            <a:pPr marL="533400" indent="-533400" algn="just" eaLnBrk="1" hangingPunct="1"/>
            <a:r>
              <a:rPr lang="zh-CN" altLang="en-US" sz="2600" smtClean="0"/>
              <a:t>最大限度地降低成本、节省时间以及提高可靠性</a:t>
            </a:r>
          </a:p>
        </p:txBody>
      </p:sp>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withEffect">
                                  <p:stCondLst>
                                    <p:cond delay="0"/>
                                  </p:stCondLst>
                                  <p:childTnLst>
                                    <p:cmd type="call" cmd="playFrom(0.0)">
                                      <p:cBhvr>
                                        <p:cTn id="6" dur="13602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BA118ABE-C146-4996-9A7E-F6691D3CC386}" type="slidenum">
              <a:rPr kumimoji="0" lang="en-US" altLang="zh-CN" sz="1400"/>
              <a:pPr/>
              <a:t>30</a:t>
            </a:fld>
            <a:endParaRPr kumimoji="0" lang="en-US" altLang="zh-CN" sz="1400"/>
          </a:p>
        </p:txBody>
      </p:sp>
      <p:sp>
        <p:nvSpPr>
          <p:cNvPr id="45059" name="Rectangle 2"/>
          <p:cNvSpPr>
            <a:spLocks noGrp="1" noChangeArrowheads="1"/>
          </p:cNvSpPr>
          <p:nvPr>
            <p:ph type="title"/>
          </p:nvPr>
        </p:nvSpPr>
        <p:spPr>
          <a:xfrm>
            <a:off x="611560" y="764704"/>
            <a:ext cx="7793038" cy="923925"/>
          </a:xfrm>
        </p:spPr>
        <p:txBody>
          <a:bodyPr/>
          <a:lstStyle/>
          <a:p>
            <a:pPr eaLnBrk="1" hangingPunct="1"/>
            <a:r>
              <a:rPr lang="en-US" altLang="zh-CN" smtClean="0"/>
              <a:t>555</a:t>
            </a:r>
            <a:r>
              <a:rPr lang="zh-CN" altLang="en-US" smtClean="0"/>
              <a:t>功能表</a:t>
            </a:r>
          </a:p>
        </p:txBody>
      </p:sp>
      <p:graphicFrame>
        <p:nvGraphicFramePr>
          <p:cNvPr id="109621" name="Group 53"/>
          <p:cNvGraphicFramePr>
            <a:graphicFrameLocks noGrp="1"/>
          </p:cNvGraphicFramePr>
          <p:nvPr>
            <p:ph idx="1"/>
          </p:nvPr>
        </p:nvGraphicFramePr>
        <p:xfrm>
          <a:off x="685800" y="2017713"/>
          <a:ext cx="7772400" cy="4324491"/>
        </p:xfrm>
        <a:graphic>
          <a:graphicData uri="http://schemas.openxmlformats.org/drawingml/2006/table">
            <a:tbl>
              <a:tblPr/>
              <a:tblGrid>
                <a:gridCol w="1943100"/>
                <a:gridCol w="1943100"/>
                <a:gridCol w="1943100"/>
                <a:gridCol w="1943100"/>
              </a:tblGrid>
              <a:tr h="685679">
                <a:tc gridSpan="2">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输入</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输出 </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r>
              <a:tr h="685679">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V1</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V2</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VO</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r h="685679">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&gt;2/3Vcc</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&gt;1/3Vcc</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低电平</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895954">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2/3Vcc</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&gt;1/3Vcc</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不变</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685679">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2/3Vcc</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1/3Vcc</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高电平</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685679">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 2/3Vcc</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1/3Vcc</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000"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sz="1400"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sz="1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高电平</a:t>
                      </a:r>
                    </a:p>
                  </a:txBody>
                  <a:tcPr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pic>
        <p:nvPicPr>
          <p:cNvPr id="2" nam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6D26411-B2FD-4F11-9201-579E53ED20C0}" type="slidenum">
              <a:rPr kumimoji="0" lang="en-US" altLang="zh-CN" sz="1400"/>
              <a:pPr/>
              <a:t>31</a:t>
            </a:fld>
            <a:endParaRPr kumimoji="0" lang="en-US" altLang="zh-CN" sz="1400"/>
          </a:p>
        </p:txBody>
      </p:sp>
      <p:pic>
        <p:nvPicPr>
          <p:cNvPr id="4608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700213"/>
            <a:ext cx="734536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2"/>
          <p:cNvSpPr>
            <a:spLocks noGrp="1" noChangeArrowheads="1"/>
          </p:cNvSpPr>
          <p:nvPr>
            <p:ph type="title"/>
          </p:nvPr>
        </p:nvSpPr>
        <p:spPr/>
        <p:txBody>
          <a:bodyPr/>
          <a:lstStyle/>
          <a:p>
            <a:pPr eaLnBrk="1" hangingPunct="1"/>
            <a:r>
              <a:rPr lang="zh-CN" altLang="en-US" smtClean="0"/>
              <a:t>机器猫电路仿真结果</a:t>
            </a:r>
          </a:p>
        </p:txBody>
      </p:sp>
      <p:pic>
        <p:nvPicPr>
          <p:cNvPr id="460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188" y="4941888"/>
            <a:ext cx="7048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7625" y="5734050"/>
            <a:ext cx="57626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5481" name="Object 9"/>
          <p:cNvGraphicFramePr>
            <a:graphicFrameLocks noChangeAspect="1"/>
          </p:cNvGraphicFramePr>
          <p:nvPr>
            <p:ph idx="1"/>
          </p:nvPr>
        </p:nvGraphicFramePr>
        <p:xfrm>
          <a:off x="539750" y="2266950"/>
          <a:ext cx="3956050" cy="4114800"/>
        </p:xfrm>
        <a:graphic>
          <a:graphicData uri="http://schemas.openxmlformats.org/presentationml/2006/ole">
            <mc:AlternateContent xmlns:mc="http://schemas.openxmlformats.org/markup-compatibility/2006">
              <mc:Choice xmlns:v="urn:schemas-microsoft-com:vml" Requires="v">
                <p:oleObj spid="_x0000_s46120" name="Visio" r:id="rId8" imgW="4157777" imgH="4323893" progId="Visio.Drawing.11">
                  <p:embed/>
                </p:oleObj>
              </mc:Choice>
              <mc:Fallback>
                <p:oleObj name="Visio" r:id="rId8" imgW="4157777" imgH="4323893" progId="Visio.Drawing.11">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2266950"/>
                        <a:ext cx="39560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3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653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5481"/>
                                        </p:tgtEl>
                                        <p:attrNameLst>
                                          <p:attrName>style.visibility</p:attrName>
                                        </p:attrNameLst>
                                      </p:cBhvr>
                                      <p:to>
                                        <p:strVal val="visible"/>
                                      </p:to>
                                    </p:set>
                                    <p:animEffect transition="in" filter="blinds(horizontal)">
                                      <p:cBhvr>
                                        <p:cTn id="11" dur="5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0340C50-9629-4792-8913-8260D4ECBA01}" type="slidenum">
              <a:rPr kumimoji="0" lang="en-US" altLang="zh-CN" sz="1400"/>
              <a:pPr/>
              <a:t>32</a:t>
            </a:fld>
            <a:endParaRPr kumimoji="0" lang="en-US" altLang="zh-CN" sz="1400"/>
          </a:p>
        </p:txBody>
      </p:sp>
      <p:sp>
        <p:nvSpPr>
          <p:cNvPr id="47107" name="Rectangle 5"/>
          <p:cNvSpPr>
            <a:spLocks noGrp="1" noChangeArrowheads="1"/>
          </p:cNvSpPr>
          <p:nvPr>
            <p:ph type="title"/>
          </p:nvPr>
        </p:nvSpPr>
        <p:spPr/>
        <p:txBody>
          <a:bodyPr/>
          <a:lstStyle/>
          <a:p>
            <a:pPr eaLnBrk="1" hangingPunct="1"/>
            <a:r>
              <a:rPr lang="zh-CN" altLang="en-US" smtClean="0"/>
              <a:t>机器猫制版</a:t>
            </a:r>
            <a:r>
              <a:rPr lang="en-US" altLang="zh-CN" smtClean="0"/>
              <a:t>I</a:t>
            </a:r>
          </a:p>
        </p:txBody>
      </p:sp>
      <p:graphicFrame>
        <p:nvGraphicFramePr>
          <p:cNvPr id="47108" name="Object 4"/>
          <p:cNvGraphicFramePr>
            <a:graphicFrameLocks noChangeAspect="1"/>
          </p:cNvGraphicFramePr>
          <p:nvPr>
            <p:ph idx="1"/>
          </p:nvPr>
        </p:nvGraphicFramePr>
        <p:xfrm>
          <a:off x="1331913" y="1916113"/>
          <a:ext cx="6408737" cy="4295775"/>
        </p:xfrm>
        <a:graphic>
          <a:graphicData uri="http://schemas.openxmlformats.org/presentationml/2006/ole">
            <mc:AlternateContent xmlns:mc="http://schemas.openxmlformats.org/markup-compatibility/2006">
              <mc:Choice xmlns:v="urn:schemas-microsoft-com:vml" Requires="v">
                <p:oleObj spid="_x0000_s47141" name="Photo Editor 照片" r:id="rId5" imgW="5315692" imgH="3561905" progId="MSPhotoEd.3">
                  <p:embed/>
                </p:oleObj>
              </mc:Choice>
              <mc:Fallback>
                <p:oleObj name="Photo Editor 照片" r:id="rId5" imgW="5315692" imgH="3561905"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16113"/>
                        <a:ext cx="640873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3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FD056383-1918-44A1-A823-16252CAE9880}" type="slidenum">
              <a:rPr kumimoji="0" lang="en-US" altLang="zh-CN" sz="1400"/>
              <a:pPr/>
              <a:t>33</a:t>
            </a:fld>
            <a:endParaRPr kumimoji="0" lang="en-US" altLang="zh-CN" sz="1400"/>
          </a:p>
        </p:txBody>
      </p:sp>
      <p:sp>
        <p:nvSpPr>
          <p:cNvPr id="48131" name="Rectangle 5"/>
          <p:cNvSpPr>
            <a:spLocks noGrp="1" noChangeArrowheads="1"/>
          </p:cNvSpPr>
          <p:nvPr>
            <p:ph type="title"/>
          </p:nvPr>
        </p:nvSpPr>
        <p:spPr>
          <a:xfrm>
            <a:off x="609600" y="981075"/>
            <a:ext cx="7793038" cy="779463"/>
          </a:xfrm>
        </p:spPr>
        <p:txBody>
          <a:bodyPr/>
          <a:lstStyle/>
          <a:p>
            <a:pPr eaLnBrk="1" hangingPunct="1"/>
            <a:r>
              <a:rPr lang="zh-CN" altLang="en-US" smtClean="0"/>
              <a:t>机器猫制版</a:t>
            </a:r>
            <a:r>
              <a:rPr lang="en-US" altLang="zh-CN" smtClean="0"/>
              <a:t>II</a:t>
            </a:r>
          </a:p>
        </p:txBody>
      </p:sp>
      <p:graphicFrame>
        <p:nvGraphicFramePr>
          <p:cNvPr id="48132" name="Object 4"/>
          <p:cNvGraphicFramePr>
            <a:graphicFrameLocks noChangeAspect="1"/>
          </p:cNvGraphicFramePr>
          <p:nvPr>
            <p:ph idx="1"/>
          </p:nvPr>
        </p:nvGraphicFramePr>
        <p:xfrm>
          <a:off x="1103313" y="1989138"/>
          <a:ext cx="6935787" cy="4024312"/>
        </p:xfrm>
        <a:graphic>
          <a:graphicData uri="http://schemas.openxmlformats.org/presentationml/2006/ole">
            <mc:AlternateContent xmlns:mc="http://schemas.openxmlformats.org/markup-compatibility/2006">
              <mc:Choice xmlns:v="urn:schemas-microsoft-com:vml" Requires="v">
                <p:oleObj spid="_x0000_s48165" name="Photo Editor 照片" r:id="rId5" imgW="6935168" imgH="3877216" progId="MSPhotoEd.3">
                  <p:embed/>
                </p:oleObj>
              </mc:Choice>
              <mc:Fallback>
                <p:oleObj name="Photo Editor 照片" r:id="rId5" imgW="6935168" imgH="3877216"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313" y="1989138"/>
                        <a:ext cx="6935787" cy="402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3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937D363-9364-40B8-9B0A-EDDB0BB415DA}" type="slidenum">
              <a:rPr kumimoji="0" lang="en-US" altLang="zh-CN" sz="1400"/>
              <a:pPr/>
              <a:t>34</a:t>
            </a:fld>
            <a:endParaRPr kumimoji="0" lang="en-US" altLang="zh-CN" sz="1400"/>
          </a:p>
        </p:txBody>
      </p:sp>
      <p:sp>
        <p:nvSpPr>
          <p:cNvPr id="49155" name="Rectangle 5"/>
          <p:cNvSpPr>
            <a:spLocks noGrp="1" noChangeArrowheads="1"/>
          </p:cNvSpPr>
          <p:nvPr>
            <p:ph type="title"/>
          </p:nvPr>
        </p:nvSpPr>
        <p:spPr/>
        <p:txBody>
          <a:bodyPr/>
          <a:lstStyle/>
          <a:p>
            <a:pPr eaLnBrk="1" hangingPunct="1"/>
            <a:r>
              <a:rPr lang="zh-CN" altLang="en-US" smtClean="0"/>
              <a:t>机器猫印制板尺寸</a:t>
            </a:r>
          </a:p>
        </p:txBody>
      </p:sp>
      <p:graphicFrame>
        <p:nvGraphicFramePr>
          <p:cNvPr id="49156" name="Object 4"/>
          <p:cNvGraphicFramePr>
            <a:graphicFrameLocks noChangeAspect="1"/>
          </p:cNvGraphicFramePr>
          <p:nvPr>
            <p:ph idx="1"/>
          </p:nvPr>
        </p:nvGraphicFramePr>
        <p:xfrm>
          <a:off x="3348038" y="2060575"/>
          <a:ext cx="5410200" cy="4057650"/>
        </p:xfrm>
        <a:graphic>
          <a:graphicData uri="http://schemas.openxmlformats.org/presentationml/2006/ole">
            <mc:AlternateContent xmlns:mc="http://schemas.openxmlformats.org/markup-compatibility/2006">
              <mc:Choice xmlns:v="urn:schemas-microsoft-com:vml" Requires="v">
                <p:oleObj spid="_x0000_s49190" name="Photo Editor 照片" r:id="rId5" imgW="5409524" imgH="4057143" progId="MSPhotoEd.3">
                  <p:embed/>
                </p:oleObj>
              </mc:Choice>
              <mc:Fallback>
                <p:oleObj name="Photo Editor 照片" r:id="rId5" imgW="5409524" imgH="4057143"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2060575"/>
                        <a:ext cx="54102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3" name="Rectangle 7"/>
          <p:cNvSpPr>
            <a:spLocks noChangeArrowheads="1"/>
          </p:cNvSpPr>
          <p:nvPr/>
        </p:nvSpPr>
        <p:spPr bwMode="auto">
          <a:xfrm>
            <a:off x="468313" y="2230438"/>
            <a:ext cx="2374900"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defRPr/>
            </a:pPr>
            <a:r>
              <a:rPr kumimoji="0" lang="zh-CN" altLang="en-US" sz="3200">
                <a:effectLst>
                  <a:outerShdw blurRad="38100" dist="38100" dir="2700000" algn="tl">
                    <a:srgbClr val="C0C0C0"/>
                  </a:outerShdw>
                </a:effectLst>
              </a:rPr>
              <a:t>印制板外形：</a:t>
            </a:r>
            <a:r>
              <a:rPr kumimoji="0" lang="en-US" altLang="zh-CN" sz="3200">
                <a:effectLst>
                  <a:outerShdw blurRad="38100" dist="38100" dir="2700000" algn="tl">
                    <a:srgbClr val="C0C0C0"/>
                  </a:outerShdw>
                </a:effectLst>
              </a:rPr>
              <a:t>82mm*55mm</a:t>
            </a:r>
          </a:p>
          <a:p>
            <a:pPr algn="just" eaLnBrk="1" hangingPunct="1">
              <a:defRPr/>
            </a:pPr>
            <a:r>
              <a:rPr kumimoji="0" lang="zh-CN" altLang="en-US" sz="3200">
                <a:effectLst>
                  <a:outerShdw blurRad="38100" dist="38100" dir="2700000" algn="tl">
                    <a:srgbClr val="C0C0C0"/>
                  </a:outerShdw>
                </a:effectLst>
              </a:rPr>
              <a:t>无定位孔</a:t>
            </a:r>
          </a:p>
          <a:p>
            <a:pPr algn="just" eaLnBrk="1" hangingPunct="1">
              <a:defRPr/>
            </a:pPr>
            <a:r>
              <a:rPr kumimoji="0" lang="zh-CN" altLang="en-US" sz="3200">
                <a:effectLst>
                  <a:outerShdw blurRad="38100" dist="38100" dir="2700000" algn="tl">
                    <a:srgbClr val="C0C0C0"/>
                  </a:outerShdw>
                </a:effectLst>
              </a:rPr>
              <a:t>线宽</a:t>
            </a:r>
            <a:r>
              <a:rPr kumimoji="0" lang="en-US" altLang="zh-CN" sz="3200">
                <a:effectLst>
                  <a:outerShdw blurRad="38100" dist="38100" dir="2700000" algn="tl">
                    <a:srgbClr val="C0C0C0"/>
                  </a:outerShdw>
                </a:effectLst>
              </a:rPr>
              <a:t>12mil</a:t>
            </a:r>
          </a:p>
          <a:p>
            <a:pPr algn="just" eaLnBrk="1" hangingPunct="1">
              <a:defRPr/>
            </a:pPr>
            <a:r>
              <a:rPr kumimoji="0" lang="zh-CN" altLang="en-US" sz="3200">
                <a:effectLst>
                  <a:outerShdw blurRad="38100" dist="38100" dir="2700000" algn="tl">
                    <a:srgbClr val="C0C0C0"/>
                  </a:outerShdw>
                </a:effectLst>
              </a:rPr>
              <a:t>焊盘外径</a:t>
            </a:r>
            <a:r>
              <a:rPr kumimoji="0" lang="en-US" altLang="zh-CN" sz="3200">
                <a:effectLst>
                  <a:outerShdw blurRad="38100" dist="38100" dir="2700000" algn="tl">
                    <a:srgbClr val="C0C0C0"/>
                  </a:outerShdw>
                </a:effectLst>
              </a:rPr>
              <a:t>62mil</a:t>
            </a:r>
          </a:p>
        </p:txBody>
      </p:sp>
      <p:pic>
        <p:nvPicPr>
          <p:cNvPr id="2" name="3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5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83BD1D0-FF23-48C8-A4D4-B9804709D2F8}" type="slidenum">
              <a:rPr kumimoji="0" lang="en-US" altLang="zh-CN" sz="1400"/>
              <a:pPr/>
              <a:t>35</a:t>
            </a:fld>
            <a:endParaRPr kumimoji="0" lang="en-US" altLang="zh-CN" sz="1400"/>
          </a:p>
        </p:txBody>
      </p:sp>
      <p:sp>
        <p:nvSpPr>
          <p:cNvPr id="50179" name="Rectangle 5"/>
          <p:cNvSpPr>
            <a:spLocks noGrp="1" noChangeArrowheads="1"/>
          </p:cNvSpPr>
          <p:nvPr>
            <p:ph type="title"/>
          </p:nvPr>
        </p:nvSpPr>
        <p:spPr/>
        <p:txBody>
          <a:bodyPr/>
          <a:lstStyle/>
          <a:p>
            <a:pPr eaLnBrk="1" hangingPunct="1"/>
            <a:r>
              <a:rPr lang="zh-CN" altLang="en-US" smtClean="0"/>
              <a:t>机器猫印制板的参考图</a:t>
            </a:r>
          </a:p>
        </p:txBody>
      </p:sp>
      <p:graphicFrame>
        <p:nvGraphicFramePr>
          <p:cNvPr id="50180" name="Object 4"/>
          <p:cNvGraphicFramePr>
            <a:graphicFrameLocks noChangeAspect="1"/>
          </p:cNvGraphicFramePr>
          <p:nvPr>
            <p:ph idx="1"/>
          </p:nvPr>
        </p:nvGraphicFramePr>
        <p:xfrm>
          <a:off x="1468438" y="2017713"/>
          <a:ext cx="6207125" cy="4114800"/>
        </p:xfrm>
        <a:graphic>
          <a:graphicData uri="http://schemas.openxmlformats.org/presentationml/2006/ole">
            <mc:AlternateContent xmlns:mc="http://schemas.openxmlformats.org/markup-compatibility/2006">
              <mc:Choice xmlns:v="urn:schemas-microsoft-com:vml" Requires="v">
                <p:oleObj spid="_x0000_s50213" name="Photo Editor 照片" r:id="rId5" imgW="7314286" imgH="4847619" progId="MSPhotoEd.3">
                  <p:embed/>
                </p:oleObj>
              </mc:Choice>
              <mc:Fallback>
                <p:oleObj name="Photo Editor 照片" r:id="rId5" imgW="7314286" imgH="4847619"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438" y="2017713"/>
                        <a:ext cx="6207125"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3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685800" y="1295400"/>
            <a:ext cx="7772400" cy="3048000"/>
          </a:xfrm>
        </p:spPr>
        <p:txBody>
          <a:bodyPr/>
          <a:lstStyle/>
          <a:p>
            <a:pPr algn="ctr" eaLnBrk="1" hangingPunct="1"/>
            <a:r>
              <a:rPr lang="zh-CN" altLang="en-US" sz="6000" b="1" smtClean="0"/>
              <a:t>谢谢～</a:t>
            </a:r>
          </a:p>
        </p:txBody>
      </p:sp>
      <p:pic>
        <p:nvPicPr>
          <p:cNvPr id="2" name="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4AB23C7-49C4-4292-AF84-4CEAE3B344ED}" type="slidenum">
              <a:rPr kumimoji="0" lang="en-US" altLang="zh-CN" sz="1400"/>
              <a:pPr/>
              <a:t>4</a:t>
            </a:fld>
            <a:endParaRPr kumimoji="0" lang="en-US" altLang="zh-CN" sz="1400"/>
          </a:p>
        </p:txBody>
      </p:sp>
      <p:sp>
        <p:nvSpPr>
          <p:cNvPr id="8195" name="Rectangle 2"/>
          <p:cNvSpPr>
            <a:spLocks noGrp="1" noChangeArrowheads="1"/>
          </p:cNvSpPr>
          <p:nvPr>
            <p:ph type="title"/>
          </p:nvPr>
        </p:nvSpPr>
        <p:spPr/>
        <p:txBody>
          <a:bodyPr/>
          <a:lstStyle/>
          <a:p>
            <a:pPr eaLnBrk="1" hangingPunct="1"/>
            <a:r>
              <a:rPr lang="en-US" altLang="zh-CN" smtClean="0"/>
              <a:t>EDA</a:t>
            </a:r>
            <a:r>
              <a:rPr lang="zh-CN" altLang="en-US" smtClean="0"/>
              <a:t>技术的背景</a:t>
            </a:r>
            <a:r>
              <a:rPr lang="en-US" altLang="zh-CN" smtClean="0"/>
              <a:t>(2)</a:t>
            </a:r>
          </a:p>
        </p:txBody>
      </p:sp>
      <p:sp>
        <p:nvSpPr>
          <p:cNvPr id="8196" name="Rectangle 3"/>
          <p:cNvSpPr>
            <a:spLocks noGrp="1" noChangeArrowheads="1"/>
          </p:cNvSpPr>
          <p:nvPr>
            <p:ph type="body" idx="1"/>
          </p:nvPr>
        </p:nvSpPr>
        <p:spPr/>
        <p:txBody>
          <a:bodyPr/>
          <a:lstStyle/>
          <a:p>
            <a:pPr marL="533400" indent="-533400" algn="just" eaLnBrk="1" fontAlgn="ctr" hangingPunct="1"/>
            <a:r>
              <a:rPr lang="en-US" altLang="zh-CN" smtClean="0"/>
              <a:t>EDA</a:t>
            </a:r>
            <a:r>
              <a:rPr lang="zh-CN" altLang="en-US" smtClean="0">
                <a:latin typeface="宋体" panose="02010600030101010101" pitchFamily="2" charset="-122"/>
              </a:rPr>
              <a:t>技术可以简单划分芯片级和板级</a:t>
            </a:r>
          </a:p>
          <a:p>
            <a:pPr marL="533400" indent="-533400" algn="just" eaLnBrk="1" fontAlgn="ctr" hangingPunct="1"/>
            <a:r>
              <a:rPr lang="zh-CN" altLang="en-US" smtClean="0">
                <a:latin typeface="宋体" panose="02010600030101010101" pitchFamily="2" charset="-122"/>
              </a:rPr>
              <a:t>芯片级：现阶段以</a:t>
            </a:r>
            <a:r>
              <a:rPr lang="en-US" altLang="zh-CN" smtClean="0"/>
              <a:t>FPGA/CPLD</a:t>
            </a:r>
            <a:r>
              <a:rPr lang="zh-CN" altLang="en-US" smtClean="0"/>
              <a:t>高密度可编程逻辑器件</a:t>
            </a:r>
            <a:r>
              <a:rPr lang="zh-CN" altLang="en-US" smtClean="0">
                <a:latin typeface="宋体" panose="02010600030101010101" pitchFamily="2" charset="-122"/>
              </a:rPr>
              <a:t>为载体，通过高级硬件描述语言完成系统行为设计，然后由综合器和适配器生成目标器件。实现一种</a:t>
            </a:r>
            <a:r>
              <a:rPr lang="zh-CN" altLang="en-US" smtClean="0"/>
              <a:t>“</a:t>
            </a:r>
            <a:r>
              <a:rPr lang="zh-CN" altLang="en-US" smtClean="0">
                <a:latin typeface="宋体" panose="02010600030101010101" pitchFamily="2" charset="-122"/>
              </a:rPr>
              <a:t>自顶向下</a:t>
            </a:r>
            <a:r>
              <a:rPr lang="zh-CN" altLang="en-US" smtClean="0"/>
              <a:t>”</a:t>
            </a:r>
            <a:r>
              <a:rPr lang="zh-CN" altLang="en-US" smtClean="0">
                <a:latin typeface="宋体" panose="02010600030101010101" pitchFamily="2" charset="-122"/>
              </a:rPr>
              <a:t>的设计方式</a:t>
            </a:r>
          </a:p>
          <a:p>
            <a:pPr marL="533400" indent="-533400" algn="just" eaLnBrk="1" fontAlgn="ctr" hangingPunct="1"/>
            <a:r>
              <a:rPr lang="zh-CN" altLang="en-US" smtClean="0">
                <a:latin typeface="宋体" panose="02010600030101010101" pitchFamily="2" charset="-122"/>
              </a:rPr>
              <a:t>板级</a:t>
            </a:r>
            <a:r>
              <a:rPr lang="en-US" altLang="zh-CN" smtClean="0"/>
              <a:t>EDA</a:t>
            </a:r>
            <a:r>
              <a:rPr lang="zh-CN" altLang="en-US" smtClean="0">
                <a:latin typeface="宋体" panose="02010600030101010101" pitchFamily="2" charset="-122"/>
              </a:rPr>
              <a:t>技术一般以</a:t>
            </a:r>
            <a:r>
              <a:rPr lang="en-US" altLang="zh-CN" smtClean="0"/>
              <a:t>PROTEL</a:t>
            </a:r>
            <a:r>
              <a:rPr lang="zh-CN" altLang="en-US" smtClean="0">
                <a:latin typeface="宋体" panose="02010600030101010101" pitchFamily="2" charset="-122"/>
              </a:rPr>
              <a:t>软件为基础讲授印刷电路板的计算机辅助设计</a:t>
            </a:r>
          </a:p>
        </p:txBody>
      </p:sp>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C6C3823-1C4E-4989-B3E8-8E69CC17F03F}" type="slidenum">
              <a:rPr kumimoji="0" lang="en-US" altLang="zh-CN" sz="1400"/>
              <a:pPr/>
              <a:t>5</a:t>
            </a:fld>
            <a:endParaRPr kumimoji="0" lang="en-US" altLang="zh-CN" sz="1400"/>
          </a:p>
        </p:txBody>
      </p:sp>
      <p:sp>
        <p:nvSpPr>
          <p:cNvPr id="10243" name="Rectangle 2"/>
          <p:cNvSpPr>
            <a:spLocks noGrp="1" noChangeArrowheads="1"/>
          </p:cNvSpPr>
          <p:nvPr>
            <p:ph type="title"/>
          </p:nvPr>
        </p:nvSpPr>
        <p:spPr>
          <a:xfrm>
            <a:off x="609600" y="954088"/>
            <a:ext cx="7793038" cy="800100"/>
          </a:xfrm>
        </p:spPr>
        <p:txBody>
          <a:bodyPr/>
          <a:lstStyle/>
          <a:p>
            <a:pPr eaLnBrk="1" hangingPunct="1"/>
            <a:r>
              <a:rPr lang="en-US" altLang="zh-CN" smtClean="0"/>
              <a:t>EDA</a:t>
            </a:r>
            <a:r>
              <a:rPr lang="zh-CN" altLang="en-US" smtClean="0"/>
              <a:t>的三个发展阶段</a:t>
            </a:r>
          </a:p>
        </p:txBody>
      </p:sp>
      <p:sp>
        <p:nvSpPr>
          <p:cNvPr id="10244" name="Rectangle 3"/>
          <p:cNvSpPr>
            <a:spLocks noGrp="1" noChangeArrowheads="1"/>
          </p:cNvSpPr>
          <p:nvPr>
            <p:ph type="body" idx="1"/>
          </p:nvPr>
        </p:nvSpPr>
        <p:spPr>
          <a:xfrm>
            <a:off x="5795963" y="2017713"/>
            <a:ext cx="2662237" cy="4114800"/>
          </a:xfrm>
        </p:spPr>
        <p:txBody>
          <a:bodyPr/>
          <a:lstStyle/>
          <a:p>
            <a:pPr marL="533400" indent="-533400" algn="just" eaLnBrk="1" hangingPunct="1">
              <a:buFont typeface="Wingdings" panose="05000000000000000000" pitchFamily="2" charset="2"/>
              <a:buAutoNum type="arabicPeriod"/>
            </a:pPr>
            <a:r>
              <a:rPr lang="en-US" altLang="zh-CN" sz="2400" smtClean="0"/>
              <a:t>CAD</a:t>
            </a:r>
            <a:r>
              <a:rPr lang="zh-CN" altLang="en-US" sz="2400" smtClean="0"/>
              <a:t>：</a:t>
            </a:r>
            <a:r>
              <a:rPr lang="en-US" altLang="zh-CN" sz="2400" smtClean="0"/>
              <a:t>IC</a:t>
            </a:r>
            <a:r>
              <a:rPr lang="zh-CN" altLang="en-US" sz="2400" smtClean="0"/>
              <a:t>版图编辑和</a:t>
            </a:r>
            <a:r>
              <a:rPr lang="en-US" altLang="zh-CN" sz="2400" smtClean="0"/>
              <a:t>PCB</a:t>
            </a:r>
            <a:r>
              <a:rPr lang="zh-CN" altLang="en-US" sz="2400" smtClean="0"/>
              <a:t>布局布线</a:t>
            </a:r>
          </a:p>
          <a:p>
            <a:pPr marL="533400" indent="-533400" algn="just" eaLnBrk="1" hangingPunct="1">
              <a:buFont typeface="Wingdings" panose="05000000000000000000" pitchFamily="2" charset="2"/>
              <a:buAutoNum type="arabicPeriod"/>
            </a:pPr>
            <a:r>
              <a:rPr lang="en-US" altLang="zh-CN" sz="2400" smtClean="0"/>
              <a:t>CAE</a:t>
            </a:r>
            <a:r>
              <a:rPr lang="zh-CN" altLang="en-US" sz="2400" smtClean="0"/>
              <a:t>：原理图输入，逻辑仿真，电路分析及布局布线</a:t>
            </a:r>
          </a:p>
          <a:p>
            <a:pPr marL="533400" indent="-533400" algn="just" eaLnBrk="1" hangingPunct="1">
              <a:buFont typeface="Wingdings" panose="05000000000000000000" pitchFamily="2" charset="2"/>
              <a:buAutoNum type="arabicPeriod"/>
            </a:pPr>
            <a:r>
              <a:rPr lang="en-US" altLang="zh-CN" sz="2400" smtClean="0"/>
              <a:t>EDA</a:t>
            </a:r>
            <a:r>
              <a:rPr lang="zh-CN" altLang="en-US" sz="2400" smtClean="0"/>
              <a:t>：整个设计过程的自动化，“概念驱动”</a:t>
            </a:r>
          </a:p>
        </p:txBody>
      </p:sp>
      <p:pic>
        <p:nvPicPr>
          <p:cNvPr id="1024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1844675"/>
            <a:ext cx="5688012"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95F56C4-167D-427F-BF6E-271F26F568FA}" type="slidenum">
              <a:rPr kumimoji="0" lang="en-US" altLang="zh-CN" sz="1400"/>
              <a:pPr/>
              <a:t>6</a:t>
            </a:fld>
            <a:endParaRPr kumimoji="0" lang="en-US" altLang="zh-CN" sz="1400"/>
          </a:p>
        </p:txBody>
      </p:sp>
      <p:sp>
        <p:nvSpPr>
          <p:cNvPr id="11267" name="Rectangle 2"/>
          <p:cNvSpPr>
            <a:spLocks noGrp="1" noChangeArrowheads="1"/>
          </p:cNvSpPr>
          <p:nvPr>
            <p:ph type="title"/>
          </p:nvPr>
        </p:nvSpPr>
        <p:spPr/>
        <p:txBody>
          <a:bodyPr/>
          <a:lstStyle/>
          <a:p>
            <a:pPr eaLnBrk="1" hangingPunct="1"/>
            <a:r>
              <a:rPr lang="zh-CN" altLang="en-US" smtClean="0"/>
              <a:t>电子产品的设计流程示意图</a:t>
            </a:r>
          </a:p>
        </p:txBody>
      </p:sp>
      <p:graphicFrame>
        <p:nvGraphicFramePr>
          <p:cNvPr id="11268" name="Object 11"/>
          <p:cNvGraphicFramePr>
            <a:graphicFrameLocks noChangeAspect="1"/>
          </p:cNvGraphicFramePr>
          <p:nvPr>
            <p:ph sz="half" idx="1"/>
          </p:nvPr>
        </p:nvGraphicFramePr>
        <p:xfrm>
          <a:off x="611188" y="1989138"/>
          <a:ext cx="1924050" cy="4114800"/>
        </p:xfrm>
        <a:graphic>
          <a:graphicData uri="http://schemas.openxmlformats.org/presentationml/2006/ole">
            <mc:AlternateContent xmlns:mc="http://schemas.openxmlformats.org/markup-compatibility/2006">
              <mc:Choice xmlns:v="urn:schemas-microsoft-com:vml" Requires="v">
                <p:oleObj spid="_x0000_s11339" name="Photo Editor 照片" r:id="rId6" imgW="1933333" imgH="4133333" progId="MSPhotoEd.3">
                  <p:embed/>
                </p:oleObj>
              </mc:Choice>
              <mc:Fallback>
                <p:oleObj name="Photo Editor 照片" r:id="rId6" imgW="1933333" imgH="4133333" progId="MSPhotoEd.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1989138"/>
                        <a:ext cx="192405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9" name="Rectangle 5"/>
          <p:cNvSpPr>
            <a:spLocks noChangeArrowheads="1"/>
          </p:cNvSpPr>
          <p:nvPr/>
        </p:nvSpPr>
        <p:spPr bwMode="auto">
          <a:xfrm>
            <a:off x="394335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0" name="Rectangle 7"/>
          <p:cNvSpPr>
            <a:spLocks noChangeArrowheads="1"/>
          </p:cNvSpPr>
          <p:nvPr/>
        </p:nvSpPr>
        <p:spPr bwMode="auto">
          <a:xfrm>
            <a:off x="394335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1" name="Rectangle 9"/>
          <p:cNvSpPr>
            <a:spLocks noChangeArrowheads="1"/>
          </p:cNvSpPr>
          <p:nvPr/>
        </p:nvSpPr>
        <p:spPr bwMode="auto">
          <a:xfrm>
            <a:off x="394335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11272" name="Object 13"/>
          <p:cNvGraphicFramePr>
            <a:graphicFrameLocks noChangeAspect="1"/>
          </p:cNvGraphicFramePr>
          <p:nvPr>
            <p:ph sz="half" idx="2"/>
          </p:nvPr>
        </p:nvGraphicFramePr>
        <p:xfrm>
          <a:off x="3708400" y="1916113"/>
          <a:ext cx="4321175" cy="4321175"/>
        </p:xfrm>
        <a:graphic>
          <a:graphicData uri="http://schemas.openxmlformats.org/presentationml/2006/ole">
            <mc:AlternateContent xmlns:mc="http://schemas.openxmlformats.org/markup-compatibility/2006">
              <mc:Choice xmlns:v="urn:schemas-microsoft-com:vml" Requires="v">
                <p:oleObj spid="_x0000_s11340" name="Photo Editor 照片" r:id="rId8" imgW="6800000" imgH="8085714" progId="MSPhotoEd.3">
                  <p:embed/>
                </p:oleObj>
              </mc:Choice>
              <mc:Fallback>
                <p:oleObj name="Photo Editor 照片" r:id="rId8" imgW="6800000" imgH="8085714" progId="MSPhotoEd.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1916113"/>
                        <a:ext cx="432117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CE4FE0A-88F1-421F-BD30-36D04472CDAD}" type="slidenum">
              <a:rPr kumimoji="0" lang="en-US" altLang="zh-CN" sz="1400"/>
              <a:pPr/>
              <a:t>7</a:t>
            </a:fld>
            <a:endParaRPr kumimoji="0" lang="en-US" altLang="zh-CN" sz="1400"/>
          </a:p>
        </p:txBody>
      </p:sp>
      <p:sp>
        <p:nvSpPr>
          <p:cNvPr id="13315" name="Rectangle 2"/>
          <p:cNvSpPr>
            <a:spLocks noGrp="1" noChangeArrowheads="1"/>
          </p:cNvSpPr>
          <p:nvPr>
            <p:ph type="title"/>
          </p:nvPr>
        </p:nvSpPr>
        <p:spPr>
          <a:xfrm>
            <a:off x="609600" y="1076325"/>
            <a:ext cx="7793038" cy="684213"/>
          </a:xfrm>
        </p:spPr>
        <p:txBody>
          <a:bodyPr/>
          <a:lstStyle/>
          <a:p>
            <a:pPr eaLnBrk="1" hangingPunct="1"/>
            <a:r>
              <a:rPr lang="zh-CN" altLang="en-US" smtClean="0"/>
              <a:t>信号完整性（</a:t>
            </a:r>
            <a:r>
              <a:rPr lang="en-US" altLang="zh-CN" smtClean="0"/>
              <a:t>SI</a:t>
            </a:r>
            <a:r>
              <a:rPr lang="zh-CN" altLang="en-US" smtClean="0"/>
              <a:t>）分析</a:t>
            </a:r>
          </a:p>
        </p:txBody>
      </p:sp>
      <p:sp>
        <p:nvSpPr>
          <p:cNvPr id="19459" name="Rectangle 3"/>
          <p:cNvSpPr>
            <a:spLocks noGrp="1" noChangeArrowheads="1"/>
          </p:cNvSpPr>
          <p:nvPr>
            <p:ph type="body" idx="1"/>
          </p:nvPr>
        </p:nvSpPr>
        <p:spPr/>
        <p:txBody>
          <a:bodyPr/>
          <a:lstStyle/>
          <a:p>
            <a:pPr algn="just" eaLnBrk="1" hangingPunct="1">
              <a:defRPr/>
            </a:pPr>
            <a:r>
              <a:rPr lang="zh-CN" altLang="en-US" sz="2400" smtClean="0"/>
              <a:t>信号完整性（</a:t>
            </a:r>
            <a:r>
              <a:rPr lang="en-US" altLang="zh-CN" sz="2400" smtClean="0"/>
              <a:t>Signal Integrity</a:t>
            </a:r>
            <a:r>
              <a:rPr lang="zh-CN" altLang="en-US" sz="2400" smtClean="0"/>
              <a:t>，简称</a:t>
            </a:r>
            <a:r>
              <a:rPr lang="en-US" altLang="zh-CN" sz="2400" smtClean="0"/>
              <a:t>SI</a:t>
            </a:r>
            <a:r>
              <a:rPr lang="zh-CN" altLang="en-US" sz="2400" smtClean="0"/>
              <a:t>）是指在信号线上的信号质量。主要的信号完整性问题包括反射、串扰、</a:t>
            </a:r>
            <a:r>
              <a:rPr kumimoji="0" lang="zh-CN" altLang="en-US" sz="2400" smtClean="0">
                <a:effectLst>
                  <a:outerShdw blurRad="38100" dist="38100" dir="2700000" algn="tl">
                    <a:srgbClr val="C0C0C0"/>
                  </a:outerShdw>
                </a:effectLst>
              </a:rPr>
              <a:t>传输时延、地</a:t>
            </a:r>
            <a:r>
              <a:rPr kumimoji="0" lang="en-US" altLang="zh-CN" sz="2400" smtClean="0">
                <a:effectLst>
                  <a:outerShdw blurRad="38100" dist="38100" dir="2700000" algn="tl">
                    <a:srgbClr val="C0C0C0"/>
                  </a:outerShdw>
                </a:effectLst>
              </a:rPr>
              <a:t>/</a:t>
            </a:r>
            <a:r>
              <a:rPr kumimoji="0" lang="zh-CN" altLang="en-US" sz="2400" smtClean="0">
                <a:effectLst>
                  <a:outerShdw blurRad="38100" dist="38100" dir="2700000" algn="tl">
                    <a:srgbClr val="C0C0C0"/>
                  </a:outerShdw>
                </a:effectLst>
              </a:rPr>
              <a:t>电层噪声等</a:t>
            </a:r>
            <a:endParaRPr lang="zh-CN" altLang="en-US" sz="2400" smtClean="0"/>
          </a:p>
          <a:p>
            <a:pPr algn="just" eaLnBrk="1" hangingPunct="1">
              <a:defRPr/>
            </a:pPr>
            <a:r>
              <a:rPr kumimoji="0" lang="zh-CN" altLang="en-US" sz="2400" smtClean="0">
                <a:effectLst>
                  <a:outerShdw blurRad="38100" dist="38100" dir="2700000" algn="tl">
                    <a:srgbClr val="C0C0C0"/>
                  </a:outerShdw>
                </a:effectLst>
              </a:rPr>
              <a:t>随着主频的提高，布线密度的增加，以及大量数模混合电路的应用，对</a:t>
            </a:r>
            <a:r>
              <a:rPr kumimoji="0" lang="en-US" altLang="zh-CN" sz="2400" smtClean="0">
                <a:effectLst>
                  <a:outerShdw blurRad="38100" dist="38100" dir="2700000" algn="tl">
                    <a:srgbClr val="C0C0C0"/>
                  </a:outerShdw>
                </a:effectLst>
              </a:rPr>
              <a:t>PCB</a:t>
            </a:r>
            <a:r>
              <a:rPr kumimoji="0" lang="zh-CN" altLang="en-US" sz="2400" smtClean="0">
                <a:effectLst>
                  <a:outerShdw blurRad="38100" dist="38100" dir="2700000" algn="tl">
                    <a:srgbClr val="C0C0C0"/>
                  </a:outerShdw>
                </a:effectLst>
              </a:rPr>
              <a:t>设计的要求越来越高。高速数字和模拟电路的设计需要对信号的完整性给予特别的关注。因为它可以严重影响设计的功能正确性。</a:t>
            </a:r>
          </a:p>
          <a:p>
            <a:pPr algn="just" eaLnBrk="1" hangingPunct="1">
              <a:defRPr/>
            </a:pPr>
            <a:r>
              <a:rPr kumimoji="0" lang="zh-CN" altLang="en-US" sz="2400" smtClean="0">
                <a:effectLst>
                  <a:outerShdw blurRad="38100" dist="38100" dir="2700000" algn="tl">
                    <a:srgbClr val="C0C0C0"/>
                  </a:outerShdw>
                </a:effectLst>
              </a:rPr>
              <a:t>此外，设计的复杂性和规模，如果不用</a:t>
            </a:r>
            <a:r>
              <a:rPr kumimoji="0" lang="en-US" altLang="zh-CN" sz="2400" smtClean="0">
                <a:effectLst>
                  <a:outerShdw blurRad="38100" dist="38100" dir="2700000" algn="tl">
                    <a:srgbClr val="C0C0C0"/>
                  </a:outerShdw>
                </a:effectLst>
              </a:rPr>
              <a:t>CAE</a:t>
            </a:r>
            <a:r>
              <a:rPr kumimoji="0" lang="zh-CN" altLang="en-US" sz="2400" smtClean="0">
                <a:effectLst>
                  <a:outerShdw blurRad="38100" dist="38100" dir="2700000" algn="tl">
                    <a:srgbClr val="C0C0C0"/>
                  </a:outerShdw>
                </a:effectLst>
              </a:rPr>
              <a:t>软件的帮助，对于工程师来说已经没有办法彻底解决信号完整性问题。</a:t>
            </a:r>
          </a:p>
        </p:txBody>
      </p:sp>
      <p:sp>
        <p:nvSpPr>
          <p:cNvPr id="13317" name="Rectangle 5"/>
          <p:cNvSpPr>
            <a:spLocks noChangeArrowheads="1"/>
          </p:cNvSpPr>
          <p:nvPr/>
        </p:nvSpPr>
        <p:spPr bwMode="auto">
          <a:xfrm>
            <a:off x="2700338"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318" name="Rectangle 7"/>
          <p:cNvSpPr>
            <a:spLocks noChangeArrowheads="1"/>
          </p:cNvSpPr>
          <p:nvPr/>
        </p:nvSpPr>
        <p:spPr bwMode="auto">
          <a:xfrm>
            <a:off x="42052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B96996A-81BB-415E-A4F2-575675635B15}" type="slidenum">
              <a:rPr kumimoji="0" lang="en-US" altLang="zh-CN" sz="1400"/>
              <a:pPr/>
              <a:t>8</a:t>
            </a:fld>
            <a:endParaRPr kumimoji="0" lang="en-US" altLang="zh-CN" sz="1400"/>
          </a:p>
        </p:txBody>
      </p:sp>
      <p:sp>
        <p:nvSpPr>
          <p:cNvPr id="15363" name="Rectangle 2"/>
          <p:cNvSpPr>
            <a:spLocks noGrp="1" noChangeArrowheads="1"/>
          </p:cNvSpPr>
          <p:nvPr>
            <p:ph type="title"/>
          </p:nvPr>
        </p:nvSpPr>
        <p:spPr/>
        <p:txBody>
          <a:bodyPr/>
          <a:lstStyle/>
          <a:p>
            <a:pPr eaLnBrk="1" hangingPunct="1"/>
            <a:r>
              <a:rPr lang="zh-CN" altLang="en-US" smtClean="0"/>
              <a:t>电磁兼容性（</a:t>
            </a:r>
            <a:r>
              <a:rPr lang="en-US" altLang="zh-CN" smtClean="0"/>
              <a:t>EMC</a:t>
            </a:r>
            <a:r>
              <a:rPr lang="zh-CN" altLang="en-US" smtClean="0"/>
              <a:t>）分析</a:t>
            </a:r>
          </a:p>
        </p:txBody>
      </p:sp>
      <p:sp>
        <p:nvSpPr>
          <p:cNvPr id="15364" name="Rectangle 3"/>
          <p:cNvSpPr>
            <a:spLocks noGrp="1" noChangeArrowheads="1"/>
          </p:cNvSpPr>
          <p:nvPr>
            <p:ph type="body" idx="1"/>
          </p:nvPr>
        </p:nvSpPr>
        <p:spPr/>
        <p:txBody>
          <a:bodyPr/>
          <a:lstStyle/>
          <a:p>
            <a:pPr algn="just" eaLnBrk="1" hangingPunct="1"/>
            <a:r>
              <a:rPr lang="zh-CN" altLang="en-US" smtClean="0"/>
              <a:t>由于电子产品大量用于日常的计算、通信和娱乐，电磁兼容问题和电磁干扰问题已经得到广泛的重视。</a:t>
            </a:r>
            <a:r>
              <a:rPr lang="en-US" altLang="zh-CN" smtClean="0"/>
              <a:t>EMC</a:t>
            </a:r>
            <a:r>
              <a:rPr lang="zh-CN" altLang="en-US" smtClean="0"/>
              <a:t>可以严重影响设备的性能甚至可以使设备瘫痪。因此，许多电子产品必须符合</a:t>
            </a:r>
            <a:r>
              <a:rPr lang="en-US" altLang="zh-CN" smtClean="0"/>
              <a:t>EMC</a:t>
            </a:r>
            <a:r>
              <a:rPr lang="zh-CN" altLang="en-US" smtClean="0"/>
              <a:t>标准。</a:t>
            </a:r>
          </a:p>
          <a:p>
            <a:pPr algn="just" eaLnBrk="1" hangingPunct="1"/>
            <a:r>
              <a:rPr lang="zh-CN" altLang="en-US" smtClean="0"/>
              <a:t>随着越来越多的无线和高频电子设备的应用，</a:t>
            </a:r>
            <a:r>
              <a:rPr lang="en-US" altLang="zh-CN" smtClean="0"/>
              <a:t>EMC</a:t>
            </a:r>
            <a:r>
              <a:rPr lang="zh-CN" altLang="en-US" smtClean="0"/>
              <a:t>问题将会越来越严重。</a:t>
            </a:r>
            <a:endParaRPr lang="zh-CN" altLang="en-US" sz="3600" smtClean="0">
              <a:solidFill>
                <a:srgbClr val="000000"/>
              </a:solidFill>
              <a:latin typeface="宋体" panose="02010600030101010101" pitchFamily="2" charset="-122"/>
            </a:endParaRPr>
          </a:p>
          <a:p>
            <a:pPr lvl="2" eaLnBrk="1" hangingPunct="1"/>
            <a:endParaRPr lang="en-US" altLang="zh-CN" sz="2800" smtClean="0"/>
          </a:p>
        </p:txBody>
      </p:sp>
      <p:pic>
        <p:nvPicPr>
          <p:cNvPr id="2"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F2824CB-AF9A-4439-BA12-7BDAE311D86D}" type="slidenum">
              <a:rPr kumimoji="0" lang="en-US" altLang="zh-CN" sz="1400"/>
              <a:pPr/>
              <a:t>9</a:t>
            </a:fld>
            <a:endParaRPr kumimoji="0" lang="en-US" altLang="zh-CN" sz="1400"/>
          </a:p>
        </p:txBody>
      </p:sp>
      <p:sp>
        <p:nvSpPr>
          <p:cNvPr id="16387" name="Rectangle 2"/>
          <p:cNvSpPr>
            <a:spLocks noGrp="1" noChangeArrowheads="1"/>
          </p:cNvSpPr>
          <p:nvPr>
            <p:ph type="title"/>
          </p:nvPr>
        </p:nvSpPr>
        <p:spPr>
          <a:xfrm>
            <a:off x="609600" y="1138238"/>
            <a:ext cx="7793038" cy="622300"/>
          </a:xfrm>
        </p:spPr>
        <p:txBody>
          <a:bodyPr/>
          <a:lstStyle/>
          <a:p>
            <a:pPr eaLnBrk="1" hangingPunct="1"/>
            <a:r>
              <a:rPr lang="zh-CN" altLang="en-US" smtClean="0">
                <a:latin typeface="黑体" panose="02010609060101010101" pitchFamily="49" charset="-122"/>
              </a:rPr>
              <a:t>电源完整性（</a:t>
            </a:r>
            <a:r>
              <a:rPr lang="en-US" altLang="zh-CN" smtClean="0">
                <a:latin typeface="黑体" panose="02010609060101010101" pitchFamily="49" charset="-122"/>
              </a:rPr>
              <a:t>PI</a:t>
            </a:r>
            <a:r>
              <a:rPr lang="zh-CN" altLang="en-US" smtClean="0">
                <a:latin typeface="黑体" panose="02010609060101010101" pitchFamily="49" charset="-122"/>
              </a:rPr>
              <a:t>）分析</a:t>
            </a:r>
          </a:p>
        </p:txBody>
      </p:sp>
      <p:sp>
        <p:nvSpPr>
          <p:cNvPr id="23555" name="Rectangle 3"/>
          <p:cNvSpPr>
            <a:spLocks noGrp="1" noChangeArrowheads="1"/>
          </p:cNvSpPr>
          <p:nvPr>
            <p:ph type="body" idx="1"/>
          </p:nvPr>
        </p:nvSpPr>
        <p:spPr>
          <a:xfrm>
            <a:off x="685800" y="1752600"/>
            <a:ext cx="7772400" cy="4379913"/>
          </a:xfrm>
        </p:spPr>
        <p:txBody>
          <a:bodyPr/>
          <a:lstStyle/>
          <a:p>
            <a:pPr algn="just" eaLnBrk="1" hangingPunct="1">
              <a:lnSpc>
                <a:spcPct val="90000"/>
              </a:lnSpc>
              <a:defRPr/>
            </a:pPr>
            <a:r>
              <a:rPr kumimoji="0" lang="zh-CN" altLang="en-US" smtClean="0">
                <a:effectLst>
                  <a:outerShdw blurRad="38100" dist="38100" dir="2700000" algn="tl">
                    <a:srgbClr val="C0C0C0"/>
                  </a:outerShdw>
                </a:effectLst>
              </a:rPr>
              <a:t>随着</a:t>
            </a:r>
            <a:r>
              <a:rPr kumimoji="0" lang="en-US" altLang="zh-CN" smtClean="0">
                <a:effectLst>
                  <a:outerShdw blurRad="38100" dist="38100" dir="2700000" algn="tl">
                    <a:srgbClr val="C0C0C0"/>
                  </a:outerShdw>
                </a:effectLst>
              </a:rPr>
              <a:t>PCB</a:t>
            </a:r>
            <a:r>
              <a:rPr kumimoji="0" lang="zh-CN" altLang="en-US" smtClean="0">
                <a:effectLst>
                  <a:outerShdw blurRad="38100" dist="38100" dir="2700000" algn="tl">
                    <a:srgbClr val="C0C0C0"/>
                  </a:outerShdw>
                </a:effectLst>
              </a:rPr>
              <a:t>设计功能越来越多，复杂度越来越高，使用的频率也就越来越高。随着功能和速度的增加，瞬态电流也就增加</a:t>
            </a:r>
          </a:p>
          <a:p>
            <a:pPr algn="just" eaLnBrk="1" hangingPunct="1">
              <a:lnSpc>
                <a:spcPct val="90000"/>
              </a:lnSpc>
              <a:defRPr/>
            </a:pPr>
            <a:r>
              <a:rPr kumimoji="0" lang="zh-CN" altLang="en-US" smtClean="0">
                <a:effectLst>
                  <a:outerShdw blurRad="38100" dist="38100" dir="2700000" algn="tl">
                    <a:srgbClr val="C0C0C0"/>
                  </a:outerShdw>
                </a:effectLst>
              </a:rPr>
              <a:t>大面积的电源和地平面就是为了满足这个需要而设计的。但是由于设计的复杂性，例如多种电源和多种地需要同时使用，使得地电平面被分割而成为有缺陷的平面。由此可能会产生感应噪声，当这种噪声大到一定程度时，会影响集成电路的功能和性能。这种噪声是指</a:t>
            </a:r>
            <a:r>
              <a:rPr kumimoji="0" lang="en-US" altLang="zh-CN" smtClean="0">
                <a:effectLst>
                  <a:outerShdw blurRad="38100" dist="38100" dir="2700000" algn="tl">
                    <a:srgbClr val="C0C0C0"/>
                  </a:outerShdw>
                </a:effectLst>
              </a:rPr>
              <a:t>Delta-I</a:t>
            </a:r>
            <a:r>
              <a:rPr kumimoji="0" lang="zh-CN" altLang="en-US" smtClean="0">
                <a:effectLst>
                  <a:outerShdw blurRad="38100" dist="38100" dir="2700000" algn="tl">
                    <a:srgbClr val="C0C0C0"/>
                  </a:outerShdw>
                </a:effectLst>
              </a:rPr>
              <a:t>、地弹或瞬态交换噪声</a:t>
            </a:r>
          </a:p>
        </p:txBody>
      </p:sp>
      <p:pic>
        <p:nvPicPr>
          <p:cNvPr id="2"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6627</TotalTime>
  <Words>2426</Words>
  <Application>Microsoft Office PowerPoint</Application>
  <PresentationFormat>全屏显示(4:3)</PresentationFormat>
  <Paragraphs>186</Paragraphs>
  <Slides>36</Slides>
  <Notes>11</Notes>
  <HiddenSlides>0</HiddenSlides>
  <MMClips>36</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36</vt:i4>
      </vt:variant>
    </vt:vector>
  </HeadingPairs>
  <TitlesOfParts>
    <vt:vector size="49" baseType="lpstr">
      <vt:lpstr>Tahoma</vt:lpstr>
      <vt:lpstr>宋体</vt:lpstr>
      <vt:lpstr>Arial</vt:lpstr>
      <vt:lpstr>Times New Roman</vt:lpstr>
      <vt:lpstr>黑体</vt:lpstr>
      <vt:lpstr>Wingdings</vt:lpstr>
      <vt:lpstr>华文行楷</vt:lpstr>
      <vt:lpstr>Symbol</vt:lpstr>
      <vt:lpstr>仿宋_GB2312</vt:lpstr>
      <vt:lpstr>楷体_GB2312</vt:lpstr>
      <vt:lpstr>Blends</vt:lpstr>
      <vt:lpstr>Microsoft Photo Editor 3.0 照片</vt:lpstr>
      <vt:lpstr>Microsoft Visio 绘图</vt:lpstr>
      <vt:lpstr>      EDA实践                          －－电子设计自动化                          Electronics Design Automation</vt:lpstr>
      <vt:lpstr>课程大纲</vt:lpstr>
      <vt:lpstr>EDA技术的背景(1)</vt:lpstr>
      <vt:lpstr>EDA技术的背景(2)</vt:lpstr>
      <vt:lpstr>EDA的三个发展阶段</vt:lpstr>
      <vt:lpstr>电子产品的设计流程示意图</vt:lpstr>
      <vt:lpstr>信号完整性（SI）分析</vt:lpstr>
      <vt:lpstr>电磁兼容性（EMC）分析</vt:lpstr>
      <vt:lpstr>电源完整性（PI）分析</vt:lpstr>
      <vt:lpstr>印制电路板布局设计一般原则(1)</vt:lpstr>
      <vt:lpstr>印制电路板布局设计一般原则(2)</vt:lpstr>
      <vt:lpstr>印制电路板布局设计一般原则(3)</vt:lpstr>
      <vt:lpstr>印制电路板布局设计一般原则(4)</vt:lpstr>
      <vt:lpstr>EDA实践课的主要内容</vt:lpstr>
      <vt:lpstr>电路原理图的绘制软件</vt:lpstr>
      <vt:lpstr>Multisim软件对电路进行仿真</vt:lpstr>
      <vt:lpstr>Multisim仿真示例</vt:lpstr>
      <vt:lpstr>基本任务：信号发生器</vt:lpstr>
      <vt:lpstr>PROTEL99SE设计印制板</vt:lpstr>
      <vt:lpstr>印制板的设计流程示意图</vt:lpstr>
      <vt:lpstr>转换设计过程的注意事项</vt:lpstr>
      <vt:lpstr>创建工程和新的原理图图纸</vt:lpstr>
      <vt:lpstr>转换设计过程</vt:lpstr>
      <vt:lpstr>PROTEL99SE输入原理图</vt:lpstr>
      <vt:lpstr>原理图生成PCB</vt:lpstr>
      <vt:lpstr>布线后手动调整</vt:lpstr>
      <vt:lpstr>机器猫的成品</vt:lpstr>
      <vt:lpstr>实践产品－电动机器猫工作原理</vt:lpstr>
      <vt:lpstr>555定时器触发原理</vt:lpstr>
      <vt:lpstr>555功能表</vt:lpstr>
      <vt:lpstr>机器猫电路仿真结果</vt:lpstr>
      <vt:lpstr>机器猫制版I</vt:lpstr>
      <vt:lpstr>机器猫制版II</vt:lpstr>
      <vt:lpstr>机器猫印制板尺寸</vt:lpstr>
      <vt:lpstr>机器猫印制板的参考图</vt:lpstr>
      <vt:lpstr>谢谢～</vt:lpstr>
    </vt:vector>
  </TitlesOfParts>
  <Company>IBP of HUST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xiaojun</cp:lastModifiedBy>
  <cp:revision>237</cp:revision>
  <dcterms:created xsi:type="dcterms:W3CDTF">2001-12-14T00:28:10Z</dcterms:created>
  <dcterms:modified xsi:type="dcterms:W3CDTF">2020-02-19T08:44:42Z</dcterms:modified>
</cp:coreProperties>
</file>